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78" r:id="rId1"/>
  </p:sldMasterIdLst>
  <p:notesMasterIdLst>
    <p:notesMasterId r:id="rId47"/>
  </p:notesMasterIdLst>
  <p:handoutMasterIdLst>
    <p:handoutMasterId r:id="rId48"/>
  </p:handoutMasterIdLst>
  <p:sldIdLst>
    <p:sldId id="256" r:id="rId2"/>
    <p:sldId id="311" r:id="rId3"/>
    <p:sldId id="312" r:id="rId4"/>
    <p:sldId id="363" r:id="rId5"/>
    <p:sldId id="381" r:id="rId6"/>
    <p:sldId id="361" r:id="rId7"/>
    <p:sldId id="383" r:id="rId8"/>
    <p:sldId id="343" r:id="rId9"/>
    <p:sldId id="313" r:id="rId10"/>
    <p:sldId id="364" r:id="rId11"/>
    <p:sldId id="365" r:id="rId12"/>
    <p:sldId id="366" r:id="rId13"/>
    <p:sldId id="367" r:id="rId14"/>
    <p:sldId id="318" r:id="rId15"/>
    <p:sldId id="319" r:id="rId16"/>
    <p:sldId id="362" r:id="rId17"/>
    <p:sldId id="391" r:id="rId18"/>
    <p:sldId id="335" r:id="rId19"/>
    <p:sldId id="331" r:id="rId20"/>
    <p:sldId id="332" r:id="rId21"/>
    <p:sldId id="336" r:id="rId22"/>
    <p:sldId id="338" r:id="rId23"/>
    <p:sldId id="378" r:id="rId24"/>
    <p:sldId id="340" r:id="rId25"/>
    <p:sldId id="353" r:id="rId26"/>
    <p:sldId id="384" r:id="rId27"/>
    <p:sldId id="371" r:id="rId28"/>
    <p:sldId id="373" r:id="rId29"/>
    <p:sldId id="345" r:id="rId30"/>
    <p:sldId id="349" r:id="rId31"/>
    <p:sldId id="348" r:id="rId32"/>
    <p:sldId id="347" r:id="rId33"/>
    <p:sldId id="385" r:id="rId34"/>
    <p:sldId id="346" r:id="rId35"/>
    <p:sldId id="351" r:id="rId36"/>
    <p:sldId id="374" r:id="rId37"/>
    <p:sldId id="355" r:id="rId38"/>
    <p:sldId id="375" r:id="rId39"/>
    <p:sldId id="376" r:id="rId40"/>
    <p:sldId id="390" r:id="rId41"/>
    <p:sldId id="358" r:id="rId42"/>
    <p:sldId id="377" r:id="rId43"/>
    <p:sldId id="388" r:id="rId44"/>
    <p:sldId id="389" r:id="rId45"/>
    <p:sldId id="386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824" autoAdjust="0"/>
  </p:normalViewPr>
  <p:slideViewPr>
    <p:cSldViewPr snapToGrid="0" snapToObjects="1">
      <p:cViewPr varScale="1">
        <p:scale>
          <a:sx n="95" d="100"/>
          <a:sy n="95" d="100"/>
        </p:scale>
        <p:origin x="-148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handoutMaster" Target="handoutMasters/handout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FFA3A1-8C6A-3B48-A5AC-2BD1491E0EBB}" type="datetimeFigureOut">
              <a:rPr lang="en-US" smtClean="0"/>
              <a:t>18/11/15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8888A2-A2F6-3345-AF0F-F34EC9181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3322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D29113-8284-5541-8955-E3EC9366B7E9}" type="datetimeFigureOut">
              <a:rPr lang="en-US" smtClean="0"/>
              <a:t>18/11/15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36272-B13D-D745-A1F2-7DA287382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30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A9782-CBA4-AD40-A590-A8DC1382FF60}" type="datetime1">
              <a:rPr lang="en-US" smtClean="0"/>
              <a:t>18/11/15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November 20, 2015</a:t>
            </a:r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C359B-2FE4-F446-8663-136A28CBF8E2}" type="datetime1">
              <a:rPr lang="en-US" smtClean="0"/>
              <a:t>18/11/15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November 20,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FDFF7A4D-B7C2-A740-8470-9126CE2B1C6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6869C-4FA2-714E-913F-F01B623F71F0}" type="datetime1">
              <a:rPr lang="en-US" smtClean="0"/>
              <a:t>18/11/15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November 20, 2015</a:t>
            </a: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78E55-1B84-F24F-96D9-9E69F908D433}" type="datetime1">
              <a:rPr lang="en-US" smtClean="0"/>
              <a:t>18/11/15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November 20,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FDFF7A4D-B7C2-A740-8470-9126CE2B1C6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November 20, 2015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EBC26-8794-E049-A046-D6A417F91E16}" type="datetime1">
              <a:rPr lang="en-US" smtClean="0"/>
              <a:t>18/11/15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DFF7A4D-B7C2-A740-8470-9126CE2B1C6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D780CB1A-3D54-834B-9C9D-AF65F024851D}" type="datetime1">
              <a:rPr lang="en-US" smtClean="0"/>
              <a:t>18/11/15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November 20,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97BD5-D748-C145-BC8E-011DC25933B8}" type="datetime1">
              <a:rPr lang="en-US" smtClean="0"/>
              <a:t>18/11/15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r>
              <a:rPr lang="en-US" smtClean="0"/>
              <a:t>Rebeca Gonzalez Suarez (UNL) November 20, 2015</a:t>
            </a:r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FDFF7A4D-B7C2-A740-8470-9126CE2B1C69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E3E5-07DA-B446-B982-C9C8585ADB7C}" type="datetime1">
              <a:rPr lang="en-US" smtClean="0"/>
              <a:t>18/11/15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November 20,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FDFF7A4D-B7C2-A740-8470-9126CE2B1C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D60A3-0464-644B-AFBC-8BEA331FB201}" type="datetime1">
              <a:rPr lang="en-US" smtClean="0"/>
              <a:t>18/11/15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November 20,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DFF7A4D-B7C2-A740-8470-9126CE2B1C6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81300-2A0E-904C-A9D6-3F50E1E0260A}" type="datetime1">
              <a:rPr lang="en-US" smtClean="0"/>
              <a:t>18/11/15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r>
              <a:rPr lang="en-US" smtClean="0"/>
              <a:t>Rebeca Gonzalez Suarez (UNL) November 20, 2015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FDFF7A4D-B7C2-A740-8470-9126CE2B1C6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50CA32E8-C93A-0540-B0A8-831B59E8586F}" type="datetime1">
              <a:rPr lang="en-US" smtClean="0"/>
              <a:t>18/11/15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r>
              <a:rPr lang="en-US" smtClean="0"/>
              <a:t>Rebeca Gonzalez Suarez (UNL) November 20, 2015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A2B1DBD5-4F7B-E340-9CF6-D171EDC93283}" type="datetime1">
              <a:rPr lang="en-US" smtClean="0"/>
              <a:t>18/11/15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Rebeca Gonzalez Suarez (UNL) November 20, 2015</a:t>
            </a:r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FDFF7A4D-B7C2-A740-8470-9126CE2B1C6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6366" y="228600"/>
            <a:ext cx="6682114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3"/>
          <a:srcRect l="2061" t="1093" r="1801" b="3251"/>
          <a:stretch/>
        </p:blipFill>
        <p:spPr>
          <a:xfrm>
            <a:off x="215092" y="213659"/>
            <a:ext cx="1001274" cy="99624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hf hdr="0" dt="0"/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412.8662" TargetMode="External"/><Relationship Id="rId4" Type="http://schemas.openxmlformats.org/officeDocument/2006/relationships/image" Target="../media/image4.jpeg"/><Relationship Id="rId5" Type="http://schemas.openxmlformats.org/officeDocument/2006/relationships/image" Target="../media/image28.png"/><Relationship Id="rId6" Type="http://schemas.openxmlformats.org/officeDocument/2006/relationships/hyperlink" Target="http://arxiv.org/abs/1407.0558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412.8662" TargetMode="External"/><Relationship Id="rId4" Type="http://schemas.openxmlformats.org/officeDocument/2006/relationships/image" Target="../media/image4.jpeg"/><Relationship Id="rId5" Type="http://schemas.openxmlformats.org/officeDocument/2006/relationships/image" Target="../media/image29.png"/><Relationship Id="rId6" Type="http://schemas.openxmlformats.org/officeDocument/2006/relationships/hyperlink" Target="http://arxiv.org/abs/1312.1129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412.8662" TargetMode="External"/><Relationship Id="rId4" Type="http://schemas.openxmlformats.org/officeDocument/2006/relationships/image" Target="../media/image4.jpeg"/><Relationship Id="rId5" Type="http://schemas.openxmlformats.org/officeDocument/2006/relationships/hyperlink" Target="http://arxiv.org/abs/1401.5041" TargetMode="External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412.8662" TargetMode="External"/><Relationship Id="rId4" Type="http://schemas.openxmlformats.org/officeDocument/2006/relationships/image" Target="../media/image4.jpeg"/><Relationship Id="rId5" Type="http://schemas.openxmlformats.org/officeDocument/2006/relationships/hyperlink" Target="http://arxiv.org/abs/1310.3687" TargetMode="External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hyperlink" Target="http://arxiv.org/abs/1411.3441" TargetMode="External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hyperlink" Target="http://arxiv.org/abs/1412.8662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rl.aps.org/abstract/PRL/v74/i14/p2626_1" TargetMode="External"/><Relationship Id="rId4" Type="http://schemas.openxmlformats.org/officeDocument/2006/relationships/hyperlink" Target="http://prl.aps.org/abstract/PRL/v74/i14/p2632_1" TargetMode="External"/><Relationship Id="rId5" Type="http://schemas.openxmlformats.org/officeDocument/2006/relationships/hyperlink" Target="https://indico.fnal.gov/conferenceDisplay.py?confId=8961" TargetMode="External"/><Relationship Id="rId6" Type="http://schemas.openxmlformats.org/officeDocument/2006/relationships/image" Target="../media/image7.jpeg"/><Relationship Id="rId7" Type="http://schemas.openxmlformats.org/officeDocument/2006/relationships/image" Target="../media/image8.tiff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microsoft.com/office/2007/relationships/hdphoto" Target="../media/hdphoto1.wdp"/><Relationship Id="rId11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503.07589" TargetMode="External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hyperlink" Target="http://cds.cern.ch/record/2053103?ln=en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Relationship Id="rId3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52.png"/><Relationship Id="rId5" Type="http://schemas.microsoft.com/office/2007/relationships/hdphoto" Target="../media/hdphoto2.wdp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hyperlink" Target="http://arxiv.org/abs/1307.7135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hyperlink" Target="http://arxiv.org/abs/1509.04044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5.jpg"/><Relationship Id="rId7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hyperlink" Target="http://arxiv.org/abs/1510.05302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207.7235" TargetMode="External"/><Relationship Id="rId4" Type="http://schemas.openxmlformats.org/officeDocument/2006/relationships/image" Target="../media/image4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ress.web.cern.ch/press-releases/2012/07/cern-experiments-observe-particle-consistent-long-sought-higgs-boson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cds.cern.ch/record/2048622?ln=en" TargetMode="External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cds.cern.ch/record/2064420?ln=en" TargetMode="External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hyperlink" Target="http://arxiv.org/abs/1408.0011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Relationship Id="rId3" Type="http://schemas.openxmlformats.org/officeDocument/2006/relationships/image" Target="../media/image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68.png"/><Relationship Id="rId5" Type="http://schemas.openxmlformats.org/officeDocument/2006/relationships/hyperlink" Target="http://arxiv.org/abs/1510.01131" TargetMode="External"/><Relationship Id="rId6" Type="http://schemas.openxmlformats.org/officeDocument/2006/relationships/image" Target="../media/image64.png"/><Relationship Id="rId7" Type="http://schemas.openxmlformats.org/officeDocument/2006/relationships/image" Target="../media/image69.png"/><Relationship Id="rId8" Type="http://schemas.openxmlformats.org/officeDocument/2006/relationships/hyperlink" Target="http://arxiv.org/abs/1408.1682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g"/><Relationship Id="rId5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xiv.org/abs/1509.08159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xiv.org/abs/1503.01952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77.png"/><Relationship Id="rId5" Type="http://schemas.openxmlformats.org/officeDocument/2006/relationships/hyperlink" Target="http://cds.cern.ch/record/2104020?ln=en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78.png"/><Relationship Id="rId5" Type="http://schemas.openxmlformats.org/officeDocument/2006/relationships/hyperlink" Target="http://arxiv.org/abs/1510.04252" TargetMode="External"/><Relationship Id="rId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303.0763" TargetMode="External"/><Relationship Id="rId4" Type="http://schemas.openxmlformats.org/officeDocument/2006/relationships/hyperlink" Target="https://cds.cern.ch/record/2034227" TargetMode="External"/><Relationship Id="rId5" Type="http://schemas.openxmlformats.org/officeDocument/2006/relationships/hyperlink" Target="https://cds.cern.ch/record/2001934" TargetMode="External"/><Relationship Id="rId6" Type="http://schemas.openxmlformats.org/officeDocument/2006/relationships/hyperlink" Target="http://arxiv.org/abs/1508.07774" TargetMode="External"/><Relationship Id="rId7" Type="http://schemas.openxmlformats.org/officeDocument/2006/relationships/hyperlink" Target="http://arxiv.org/abs/1205.5736" TargetMode="External"/><Relationship Id="rId8" Type="http://schemas.openxmlformats.org/officeDocument/2006/relationships/image" Target="../media/image5.jpg"/><Relationship Id="rId9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xiv.org/abs/1502.02485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4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gfitter" TargetMode="External"/><Relationship Id="rId4" Type="http://schemas.openxmlformats.org/officeDocument/2006/relationships/image" Target="../media/image18.png"/><Relationship Id="rId5" Type="http://schemas.openxmlformats.org/officeDocument/2006/relationships/hyperlink" Target="http://arxiv.org/abs/1507.08833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412.8662" TargetMode="External"/><Relationship Id="rId4" Type="http://schemas.openxmlformats.org/officeDocument/2006/relationships/image" Target="../media/image27.png"/><Relationship Id="rId5" Type="http://schemas.openxmlformats.org/officeDocument/2006/relationships/hyperlink" Target="http://arxiv.org/abs/1312.5353" TargetMode="External"/><Relationship Id="rId6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none" dirty="0" smtClean="0"/>
              <a:t>Rebeca </a:t>
            </a:r>
            <a:r>
              <a:rPr lang="en-US" cap="none" dirty="0"/>
              <a:t>G</a:t>
            </a:r>
            <a:r>
              <a:rPr lang="en-US" cap="none" dirty="0" smtClean="0"/>
              <a:t>onzalez </a:t>
            </a:r>
            <a:r>
              <a:rPr lang="en-US" cap="none" dirty="0"/>
              <a:t>S</a:t>
            </a:r>
            <a:r>
              <a:rPr lang="en-US" cap="none" dirty="0" smtClean="0"/>
              <a:t>uarez</a:t>
            </a:r>
          </a:p>
          <a:p>
            <a:r>
              <a:rPr lang="en-US" cap="none" dirty="0" smtClean="0"/>
              <a:t>University of Nebraska, Lincoln</a:t>
            </a:r>
            <a:endParaRPr lang="en-US" cap="none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Recent CMS results in top and Higgs physics</a:t>
            </a:r>
            <a:endParaRPr lang="en-US" dirty="0"/>
          </a:p>
        </p:txBody>
      </p:sp>
      <p:pic>
        <p:nvPicPr>
          <p:cNvPr id="4" name="Picture 3" descr="higgs_boson_handmad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891" y="5032180"/>
            <a:ext cx="1456881" cy="1187675"/>
          </a:xfrm>
          <a:prstGeom prst="rect">
            <a:avLst/>
          </a:prstGeom>
        </p:spPr>
      </p:pic>
      <p:pic>
        <p:nvPicPr>
          <p:cNvPr id="5" name="Picture 4" descr="top_quar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402" y="5014629"/>
            <a:ext cx="1345188" cy="12052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69" y="5188188"/>
            <a:ext cx="2507524" cy="103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113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Channels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November 20,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62" y="2102376"/>
            <a:ext cx="4233588" cy="268393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72447" y="1578355"/>
            <a:ext cx="21964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r-TR" sz="1400" dirty="0" err="1"/>
              <a:t>Eur</a:t>
            </a:r>
            <a:r>
              <a:rPr lang="tr-TR" sz="1400" dirty="0"/>
              <a:t>. </a:t>
            </a:r>
            <a:r>
              <a:rPr lang="tr-TR" sz="1400" dirty="0" err="1"/>
              <a:t>Phys</a:t>
            </a:r>
            <a:r>
              <a:rPr lang="tr-TR" sz="1400" dirty="0"/>
              <a:t>. J. C 75 (2015) 212</a:t>
            </a:r>
            <a:endParaRPr lang="en-US" sz="1400" dirty="0" smtClean="0">
              <a:hlinkClick r:id="rId3"/>
            </a:endParaRPr>
          </a:p>
          <a:p>
            <a:pPr algn="ctr"/>
            <a:r>
              <a:rPr lang="en-US" sz="1400" dirty="0" smtClean="0">
                <a:hlinkClick r:id="rId3"/>
              </a:rPr>
              <a:t>arXiv:1412.8662</a:t>
            </a:r>
            <a:endParaRPr lang="en-US" sz="1400" dirty="0" smtClean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256625" y="2997115"/>
            <a:ext cx="84341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higgs_boson_handmade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001" y="228600"/>
            <a:ext cx="1076671" cy="87772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93752" y="4795697"/>
            <a:ext cx="417993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O</a:t>
            </a:r>
            <a:r>
              <a:rPr lang="en-US" sz="1600" dirty="0" smtClean="0"/>
              <a:t>bserved </a:t>
            </a:r>
            <a:r>
              <a:rPr lang="en-US" sz="1600" dirty="0"/>
              <a:t>and median expected significances of the excesses for each decay </a:t>
            </a:r>
            <a:r>
              <a:rPr lang="en-US" sz="1600" dirty="0" smtClean="0"/>
              <a:t>mode</a:t>
            </a:r>
            <a:endParaRPr lang="en-US" sz="1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1173" y="1978598"/>
            <a:ext cx="3419100" cy="32884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44807" y="1412088"/>
            <a:ext cx="23526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r-TR" sz="1400" dirty="0" err="1"/>
              <a:t>Eur</a:t>
            </a:r>
            <a:r>
              <a:rPr lang="tr-TR" sz="1400" dirty="0"/>
              <a:t>. </a:t>
            </a:r>
            <a:r>
              <a:rPr lang="tr-TR" sz="1400" dirty="0" err="1"/>
              <a:t>Phys</a:t>
            </a:r>
            <a:r>
              <a:rPr lang="tr-TR" sz="1400" dirty="0"/>
              <a:t>. J. C 74 (2014) 3076</a:t>
            </a:r>
            <a:endParaRPr lang="en-US" sz="1400" dirty="0" smtClean="0">
              <a:hlinkClick r:id="rId6"/>
            </a:endParaRPr>
          </a:p>
          <a:p>
            <a:pPr algn="ctr"/>
            <a:r>
              <a:rPr lang="en-US" sz="1400" dirty="0" smtClean="0">
                <a:hlinkClick r:id="rId6"/>
              </a:rPr>
              <a:t>arXiv</a:t>
            </a:r>
            <a:r>
              <a:rPr lang="en-US" sz="1400" dirty="0">
                <a:hlinkClick r:id="rId6"/>
              </a:rPr>
              <a:t>:1407.0558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5271173" y="5132533"/>
            <a:ext cx="36617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 → </a:t>
            </a:r>
            <a:r>
              <a:rPr lang="en-US" i="1" dirty="0" err="1"/>
              <a:t>γγ</a:t>
            </a:r>
            <a:r>
              <a:rPr lang="en-US" i="1" dirty="0"/>
              <a:t> </a:t>
            </a:r>
            <a:endParaRPr lang="en-US" dirty="0" smtClean="0"/>
          </a:p>
          <a:p>
            <a:pPr algn="ctr"/>
            <a:r>
              <a:rPr lang="en-US" dirty="0" smtClean="0"/>
              <a:t>mass peak on </a:t>
            </a:r>
            <a:r>
              <a:rPr lang="en-US" dirty="0"/>
              <a:t>a </a:t>
            </a:r>
            <a:r>
              <a:rPr lang="en-US" dirty="0" smtClean="0"/>
              <a:t>smooth background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51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Channels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November 20,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62" y="2102376"/>
            <a:ext cx="4233588" cy="268393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72447" y="1578355"/>
            <a:ext cx="21964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r-TR" sz="1400" dirty="0" err="1"/>
              <a:t>Eur</a:t>
            </a:r>
            <a:r>
              <a:rPr lang="tr-TR" sz="1400" dirty="0"/>
              <a:t>. </a:t>
            </a:r>
            <a:r>
              <a:rPr lang="tr-TR" sz="1400" dirty="0" err="1"/>
              <a:t>Phys</a:t>
            </a:r>
            <a:r>
              <a:rPr lang="tr-TR" sz="1400" dirty="0"/>
              <a:t>. J. C 75 (2015) 212</a:t>
            </a:r>
            <a:endParaRPr lang="en-US" sz="1400" dirty="0" smtClean="0">
              <a:hlinkClick r:id="rId3"/>
            </a:endParaRPr>
          </a:p>
          <a:p>
            <a:pPr algn="ctr"/>
            <a:r>
              <a:rPr lang="en-US" sz="1400" dirty="0" smtClean="0">
                <a:hlinkClick r:id="rId3"/>
              </a:rPr>
              <a:t>arXiv:1412.8662</a:t>
            </a:r>
            <a:endParaRPr lang="en-US" sz="1400" dirty="0" smtClean="0"/>
          </a:p>
        </p:txBody>
      </p:sp>
      <p:cxnSp>
        <p:nvCxnSpPr>
          <p:cNvPr id="11" name="Straight Arrow Connector 10"/>
          <p:cNvCxnSpPr>
            <a:endCxn id="16" idx="1"/>
          </p:cNvCxnSpPr>
          <p:nvPr/>
        </p:nvCxnSpPr>
        <p:spPr>
          <a:xfrm>
            <a:off x="4256625" y="3199135"/>
            <a:ext cx="393052" cy="706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higgs_boson_handmade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001" y="228600"/>
            <a:ext cx="1076671" cy="87772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93752" y="4795697"/>
            <a:ext cx="417993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O</a:t>
            </a:r>
            <a:r>
              <a:rPr lang="en-US" sz="1600" dirty="0" smtClean="0"/>
              <a:t>bserved </a:t>
            </a:r>
            <a:r>
              <a:rPr lang="en-US" sz="1600" dirty="0"/>
              <a:t>and median expected significances of the excesses for each decay </a:t>
            </a:r>
            <a:r>
              <a:rPr lang="en-US" sz="1600" dirty="0" smtClean="0"/>
              <a:t>mode</a:t>
            </a:r>
            <a:endParaRPr lang="en-US" sz="1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9677" y="2160631"/>
            <a:ext cx="4285874" cy="2091129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247933" y="1579156"/>
            <a:ext cx="16100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JHEP 01 (2014) 096</a:t>
            </a:r>
            <a:endParaRPr lang="en-US" sz="1400" dirty="0" smtClean="0">
              <a:hlinkClick r:id="rId6"/>
            </a:endParaRPr>
          </a:p>
          <a:p>
            <a:pPr algn="ctr"/>
            <a:r>
              <a:rPr lang="en-US" sz="1400" dirty="0" smtClean="0">
                <a:hlinkClick r:id="rId6"/>
              </a:rPr>
              <a:t>arXiv:1312.1129</a:t>
            </a:r>
            <a:endParaRPr lang="en-US" sz="14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5100039" y="4660361"/>
            <a:ext cx="34751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H→WW </a:t>
            </a:r>
          </a:p>
          <a:p>
            <a:pPr algn="ctr"/>
            <a:r>
              <a:rPr lang="en-US" dirty="0" smtClean="0"/>
              <a:t>No mass peak but clear signature (opposite sign leptons, </a:t>
            </a:r>
            <a:r>
              <a:rPr lang="en-US" i="1" dirty="0" err="1" smtClean="0"/>
              <a:t>Et</a:t>
            </a:r>
            <a:r>
              <a:rPr lang="en-US" dirty="0" err="1" smtClean="0"/>
              <a:t>miss</a:t>
            </a:r>
            <a:r>
              <a:rPr lang="en-US" dirty="0" smtClean="0"/>
              <a:t>) second branching ratio at 125GeV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825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Channels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November 20,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62" y="2102376"/>
            <a:ext cx="4233588" cy="268393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72447" y="1578355"/>
            <a:ext cx="21964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r-TR" sz="1400" dirty="0" err="1"/>
              <a:t>Eur</a:t>
            </a:r>
            <a:r>
              <a:rPr lang="tr-TR" sz="1400" dirty="0"/>
              <a:t>. </a:t>
            </a:r>
            <a:r>
              <a:rPr lang="tr-TR" sz="1400" dirty="0" err="1"/>
              <a:t>Phys</a:t>
            </a:r>
            <a:r>
              <a:rPr lang="tr-TR" sz="1400" dirty="0"/>
              <a:t>. J. C 75 (2015) 212</a:t>
            </a:r>
            <a:endParaRPr lang="en-US" sz="1400" dirty="0" smtClean="0">
              <a:hlinkClick r:id="rId3"/>
            </a:endParaRPr>
          </a:p>
          <a:p>
            <a:pPr algn="ctr"/>
            <a:r>
              <a:rPr lang="en-US" sz="1400" dirty="0" smtClean="0">
                <a:hlinkClick r:id="rId3"/>
              </a:rPr>
              <a:t>arXiv:1412.8662</a:t>
            </a:r>
            <a:endParaRPr lang="en-US" sz="1400" dirty="0" smtClean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256625" y="3660895"/>
            <a:ext cx="84341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higgs_boson_handmade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001" y="228600"/>
            <a:ext cx="1076671" cy="87772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93752" y="4795697"/>
            <a:ext cx="417993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O</a:t>
            </a:r>
            <a:r>
              <a:rPr lang="en-US" sz="1600" dirty="0" smtClean="0"/>
              <a:t>bserved </a:t>
            </a:r>
            <a:r>
              <a:rPr lang="en-US" sz="1600" dirty="0"/>
              <a:t>and median expected significances of the excesses for each decay </a:t>
            </a:r>
            <a:r>
              <a:rPr lang="en-US" sz="1600" dirty="0" smtClean="0"/>
              <a:t>mode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6322903" y="1412088"/>
            <a:ext cx="15964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JHEP 05 (2014) </a:t>
            </a:r>
            <a:r>
              <a:rPr lang="en-US" sz="1400" dirty="0" smtClean="0"/>
              <a:t>104</a:t>
            </a:r>
          </a:p>
          <a:p>
            <a:pPr algn="ctr"/>
            <a:r>
              <a:rPr lang="en-US" sz="1400" dirty="0" smtClean="0">
                <a:hlinkClick r:id="rId5"/>
              </a:rPr>
              <a:t>arXiv</a:t>
            </a:r>
            <a:r>
              <a:rPr lang="en-US" sz="1400" dirty="0">
                <a:hlinkClick r:id="rId5"/>
              </a:rPr>
              <a:t>:1401.5041</a:t>
            </a:r>
            <a:endParaRPr lang="en-US" sz="1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6504" y="2044656"/>
            <a:ext cx="3374382" cy="317021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440580" y="5166070"/>
            <a:ext cx="32503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 → </a:t>
            </a:r>
            <a:r>
              <a:rPr lang="en-US" i="1" dirty="0" err="1"/>
              <a:t>ττ</a:t>
            </a:r>
            <a:r>
              <a:rPr lang="en-US" i="1" dirty="0"/>
              <a:t> </a:t>
            </a:r>
            <a:endParaRPr lang="en-US" dirty="0" smtClean="0"/>
          </a:p>
          <a:p>
            <a:pPr algn="ctr"/>
            <a:r>
              <a:rPr lang="en-US" dirty="0" smtClean="0"/>
              <a:t>excess </a:t>
            </a:r>
            <a:r>
              <a:rPr lang="en-US" dirty="0"/>
              <a:t>of events over </a:t>
            </a:r>
            <a:r>
              <a:rPr lang="en-US" dirty="0" smtClean="0"/>
              <a:t>SM </a:t>
            </a:r>
            <a:r>
              <a:rPr lang="en-US" dirty="0"/>
              <a:t>background </a:t>
            </a:r>
            <a:r>
              <a:rPr lang="en-US" dirty="0" smtClean="0"/>
              <a:t>using </a:t>
            </a:r>
            <a:r>
              <a:rPr lang="en-US" dirty="0"/>
              <a:t>multiple final-state signatures </a:t>
            </a:r>
          </a:p>
        </p:txBody>
      </p:sp>
    </p:spTree>
    <p:extLst>
      <p:ext uri="{BB962C8B-B14F-4D97-AF65-F5344CB8AC3E}">
        <p14:creationId xmlns:p14="http://schemas.microsoft.com/office/powerpoint/2010/main" val="854327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Channels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November 20,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62" y="2102376"/>
            <a:ext cx="4233588" cy="268393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72447" y="1578355"/>
            <a:ext cx="21964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r-TR" sz="1400" dirty="0" err="1"/>
              <a:t>Eur</a:t>
            </a:r>
            <a:r>
              <a:rPr lang="tr-TR" sz="1400" dirty="0"/>
              <a:t>. </a:t>
            </a:r>
            <a:r>
              <a:rPr lang="tr-TR" sz="1400" dirty="0" err="1"/>
              <a:t>Phys</a:t>
            </a:r>
            <a:r>
              <a:rPr lang="tr-TR" sz="1400" dirty="0"/>
              <a:t>. J. C 75 (2015) 212</a:t>
            </a:r>
            <a:endParaRPr lang="en-US" sz="1400" dirty="0" smtClean="0">
              <a:hlinkClick r:id="rId3"/>
            </a:endParaRPr>
          </a:p>
          <a:p>
            <a:pPr algn="ctr"/>
            <a:r>
              <a:rPr lang="en-US" sz="1400" dirty="0" smtClean="0">
                <a:hlinkClick r:id="rId3"/>
              </a:rPr>
              <a:t>arXiv:1412.8662</a:t>
            </a:r>
            <a:endParaRPr lang="en-US" sz="1400" dirty="0" smtClean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256625" y="4079365"/>
            <a:ext cx="84341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higgs_boson_handmade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001" y="228600"/>
            <a:ext cx="1076671" cy="87772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93752" y="4795697"/>
            <a:ext cx="417993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O</a:t>
            </a:r>
            <a:r>
              <a:rPr lang="en-US" sz="1600" dirty="0" smtClean="0"/>
              <a:t>bserved </a:t>
            </a:r>
            <a:r>
              <a:rPr lang="en-US" sz="1600" dirty="0"/>
              <a:t>and median expected significances of the excesses for each decay </a:t>
            </a:r>
            <a:r>
              <a:rPr lang="en-US" sz="1600" dirty="0" smtClean="0"/>
              <a:t>mode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5887480" y="1578355"/>
            <a:ext cx="24673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Phys. Rev. D 89, 012003 (2014</a:t>
            </a:r>
            <a:r>
              <a:rPr lang="en-US" sz="1400" dirty="0" smtClean="0"/>
              <a:t>)</a:t>
            </a:r>
          </a:p>
          <a:p>
            <a:pPr algn="ctr"/>
            <a:r>
              <a:rPr lang="en-US" sz="1400" dirty="0" smtClean="0">
                <a:hlinkClick r:id="rId5"/>
              </a:rPr>
              <a:t>arXiv</a:t>
            </a:r>
            <a:r>
              <a:rPr lang="en-US" sz="1400" dirty="0">
                <a:hlinkClick r:id="rId5"/>
              </a:rPr>
              <a:t>:1310.3687</a:t>
            </a:r>
            <a:endParaRPr lang="en-US" sz="1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7105" y="2101575"/>
            <a:ext cx="3133027" cy="302019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729206" y="5184065"/>
            <a:ext cx="26256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 → bb </a:t>
            </a:r>
            <a:endParaRPr lang="en-US" dirty="0" smtClean="0"/>
          </a:p>
          <a:p>
            <a:pPr algn="ctr"/>
            <a:r>
              <a:rPr lang="en-US" dirty="0" smtClean="0"/>
              <a:t>Highest branching </a:t>
            </a:r>
            <a:r>
              <a:rPr lang="en-US" dirty="0"/>
              <a:t>fraction, </a:t>
            </a:r>
            <a:r>
              <a:rPr lang="en-US" dirty="0" smtClean="0"/>
              <a:t>VH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436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Higgs properties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November 20,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01752" y="1527047"/>
            <a:ext cx="8503920" cy="4778993"/>
          </a:xfrm>
        </p:spPr>
        <p:txBody>
          <a:bodyPr>
            <a:noAutofit/>
          </a:bodyPr>
          <a:lstStyle/>
          <a:p>
            <a:r>
              <a:rPr lang="en-US" sz="1800" dirty="0" smtClean="0"/>
              <a:t>There is clearly a new particle, </a:t>
            </a:r>
            <a:r>
              <a:rPr lang="en-US" sz="1800" dirty="0" smtClean="0"/>
              <a:t>that </a:t>
            </a:r>
            <a:r>
              <a:rPr lang="en-US" sz="1800" dirty="0" smtClean="0"/>
              <a:t>is produced and decays much like a SM </a:t>
            </a:r>
            <a:r>
              <a:rPr lang="en-US" sz="1800" dirty="0"/>
              <a:t>H</a:t>
            </a:r>
            <a:r>
              <a:rPr lang="en-US" sz="1800" dirty="0" smtClean="0"/>
              <a:t>iggs would</a:t>
            </a:r>
          </a:p>
          <a:p>
            <a:r>
              <a:rPr lang="en-US" sz="1800" dirty="0" smtClean="0"/>
              <a:t>Next </a:t>
            </a:r>
            <a:r>
              <a:rPr lang="en-US" sz="1800" dirty="0"/>
              <a:t>step after the </a:t>
            </a:r>
            <a:r>
              <a:rPr lang="en-US" sz="1800" dirty="0" smtClean="0"/>
              <a:t>searches → Precisely measure its properties </a:t>
            </a:r>
            <a:endParaRPr lang="en-US" sz="1800" dirty="0" smtClean="0"/>
          </a:p>
          <a:p>
            <a:pPr lvl="1"/>
            <a:r>
              <a:rPr lang="en-US" sz="1800" b="1" dirty="0" smtClean="0">
                <a:solidFill>
                  <a:schemeClr val="accent1">
                    <a:lumMod val="50000"/>
                  </a:schemeClr>
                </a:solidFill>
              </a:rPr>
              <a:t>Charge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</a:rPr>
              <a:t>, Couplings, Spin, Parity, </a:t>
            </a:r>
            <a:r>
              <a:rPr lang="en-US" sz="1800" b="1" dirty="0" smtClean="0">
                <a:solidFill>
                  <a:schemeClr val="accent1">
                    <a:lumMod val="50000"/>
                  </a:schemeClr>
                </a:solidFill>
              </a:rPr>
              <a:t>Mass, Width…</a:t>
            </a:r>
            <a:endParaRPr lang="en-US" sz="18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800" dirty="0"/>
              <a:t>Properties are </a:t>
            </a:r>
            <a:r>
              <a:rPr lang="en-US" sz="1800" dirty="0" smtClean="0"/>
              <a:t>handles </a:t>
            </a:r>
            <a:r>
              <a:rPr lang="en-US" sz="1800" dirty="0"/>
              <a:t>to find deviations with respect to the SM expectations, corners where </a:t>
            </a:r>
            <a:r>
              <a:rPr lang="en-US" sz="1800" dirty="0" smtClean="0"/>
              <a:t>new </a:t>
            </a:r>
            <a:r>
              <a:rPr lang="en-US" sz="1800" dirty="0"/>
              <a:t>physics may be </a:t>
            </a:r>
            <a:r>
              <a:rPr lang="en-US" sz="1800" dirty="0" smtClean="0"/>
              <a:t>hiding:</a:t>
            </a:r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pPr marL="0" indent="0" algn="ctr">
              <a:buNone/>
            </a:pPr>
            <a:r>
              <a:rPr lang="en-US" sz="1800" b="1" dirty="0" smtClean="0">
                <a:solidFill>
                  <a:schemeClr val="accent4">
                    <a:lumMod val="75000"/>
                  </a:schemeClr>
                </a:solidFill>
              </a:rPr>
              <a:t>How much can be done already with Run-1 data?</a:t>
            </a:r>
            <a:endParaRPr lang="en-US" sz="18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b="15836"/>
          <a:stretch/>
        </p:blipFill>
        <p:spPr>
          <a:xfrm>
            <a:off x="1370628" y="4180988"/>
            <a:ext cx="1963990" cy="161633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b="14145"/>
          <a:stretch/>
        </p:blipFill>
        <p:spPr>
          <a:xfrm>
            <a:off x="5840571" y="4108477"/>
            <a:ext cx="2011668" cy="168884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572" y="4354258"/>
            <a:ext cx="819798" cy="69409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302" y="4190408"/>
            <a:ext cx="1222606" cy="140129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b="10513"/>
          <a:stretch/>
        </p:blipFill>
        <p:spPr>
          <a:xfrm>
            <a:off x="4256270" y="3831665"/>
            <a:ext cx="894052" cy="782333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H="1">
            <a:off x="3028494" y="4217179"/>
            <a:ext cx="1085953" cy="4002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193615" y="4252538"/>
            <a:ext cx="843414" cy="2712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779802" y="4576908"/>
            <a:ext cx="1486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SM prediction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398376" y="5198558"/>
            <a:ext cx="1094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Reality?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793828" y="4384154"/>
            <a:ext cx="872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Reality?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5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07" y="3929730"/>
            <a:ext cx="2538155" cy="21316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455" y="3773320"/>
            <a:ext cx="2395587" cy="24914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Spin and tensor structure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November 20,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800" b="1" dirty="0" smtClean="0"/>
              <a:t>H→VV</a:t>
            </a:r>
            <a:r>
              <a:rPr lang="en-US" sz="1800" dirty="0" smtClean="0"/>
              <a:t> decays (V=</a:t>
            </a:r>
            <a:r>
              <a:rPr lang="en-US" sz="1800" dirty="0" err="1" smtClean="0"/>
              <a:t>Z,W,γ</a:t>
            </a:r>
            <a:r>
              <a:rPr lang="en-US" sz="1800" dirty="0" smtClean="0"/>
              <a:t>)</a:t>
            </a:r>
          </a:p>
          <a:p>
            <a:r>
              <a:rPr lang="en-US" sz="1800" dirty="0" smtClean="0"/>
              <a:t>The </a:t>
            </a:r>
            <a:r>
              <a:rPr lang="en-US" sz="1800" dirty="0"/>
              <a:t>analysis is done via the study of the </a:t>
            </a:r>
            <a:r>
              <a:rPr lang="en-US" sz="1800" b="1" dirty="0" smtClean="0">
                <a:solidFill>
                  <a:schemeClr val="accent2">
                    <a:lumMod val="50000"/>
                  </a:schemeClr>
                </a:solidFill>
              </a:rPr>
              <a:t>kinematic </a:t>
            </a:r>
            <a:r>
              <a:rPr lang="en-US" sz="1800" b="1" dirty="0">
                <a:solidFill>
                  <a:schemeClr val="accent2">
                    <a:lumMod val="50000"/>
                  </a:schemeClr>
                </a:solidFill>
              </a:rPr>
              <a:t>distributions of the decay products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smtClean="0"/>
              <a:t>that are </a:t>
            </a:r>
            <a:r>
              <a:rPr lang="en-US" sz="1800" dirty="0"/>
              <a:t>d</a:t>
            </a:r>
            <a:r>
              <a:rPr lang="en-US" sz="1800" dirty="0" smtClean="0"/>
              <a:t>etermined </a:t>
            </a:r>
            <a:r>
              <a:rPr lang="en-US" sz="1800" dirty="0"/>
              <a:t>by the tensor structure of the HVV interactions </a:t>
            </a:r>
          </a:p>
          <a:p>
            <a:r>
              <a:rPr lang="en-US" sz="1800" dirty="0"/>
              <a:t>The number of kinematic variables available determines the strategy followed in each </a:t>
            </a:r>
            <a:r>
              <a:rPr lang="en-US" sz="1800" dirty="0" smtClean="0"/>
              <a:t>channel, and depends </a:t>
            </a:r>
            <a:r>
              <a:rPr lang="en-US" sz="1800" dirty="0"/>
              <a:t>on the Higgs decay </a:t>
            </a:r>
            <a:endParaRPr lang="en-US" sz="1800" dirty="0"/>
          </a:p>
          <a:p>
            <a:pPr lvl="1"/>
            <a:r>
              <a:rPr lang="en-US" sz="1800" dirty="0" smtClean="0"/>
              <a:t>H</a:t>
            </a:r>
            <a:r>
              <a:rPr lang="en-US" sz="1800" dirty="0" smtClean="0"/>
              <a:t>→WW limited sensitivity due to undetected neutrinos in the dilepton final state</a:t>
            </a:r>
            <a:endParaRPr lang="en-US" sz="1800" dirty="0"/>
          </a:p>
          <a:p>
            <a:pPr lvl="1"/>
            <a:r>
              <a:rPr lang="en-US" sz="1800" b="1" dirty="0" smtClean="0">
                <a:solidFill>
                  <a:schemeClr val="accent1"/>
                </a:solidFill>
              </a:rPr>
              <a:t>H→ZZ→4l, complete </a:t>
            </a:r>
            <a:r>
              <a:rPr lang="en-US" sz="1800" b="1" dirty="0">
                <a:solidFill>
                  <a:schemeClr val="accent1"/>
                </a:solidFill>
              </a:rPr>
              <a:t>final state can be </a:t>
            </a:r>
            <a:r>
              <a:rPr lang="en-US" sz="1800" b="1" dirty="0" smtClean="0">
                <a:solidFill>
                  <a:schemeClr val="accent1"/>
                </a:solidFill>
              </a:rPr>
              <a:t>reconstructed  </a:t>
            </a:r>
            <a:r>
              <a:rPr lang="en-US" sz="1800" dirty="0"/>
              <a:t>→ </a:t>
            </a:r>
            <a:r>
              <a:rPr lang="en-US" sz="1800" b="1" dirty="0">
                <a:solidFill>
                  <a:schemeClr val="accent4"/>
                </a:solidFill>
              </a:rPr>
              <a:t>Full kinematic information accessible</a:t>
            </a:r>
            <a:r>
              <a:rPr lang="en-US" sz="1800" b="1" dirty="0"/>
              <a:t> </a:t>
            </a: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3190411" y="5864380"/>
            <a:ext cx="24545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Phys. Rev. D 92, 012004 (2015</a:t>
            </a:r>
            <a:r>
              <a:rPr lang="en-US" sz="1400" dirty="0" smtClean="0"/>
              <a:t>)</a:t>
            </a:r>
            <a:endParaRPr lang="en-US" sz="1400" dirty="0" smtClean="0">
              <a:hlinkClick r:id="rId4"/>
            </a:endParaRPr>
          </a:p>
          <a:p>
            <a:pPr algn="ctr"/>
            <a:r>
              <a:rPr lang="en-US" sz="1400" dirty="0" smtClean="0">
                <a:hlinkClick r:id="rId4"/>
              </a:rPr>
              <a:t>arXiv:1411.3441</a:t>
            </a:r>
            <a:endParaRPr lang="en-US" sz="1400" dirty="0" smtClean="0"/>
          </a:p>
        </p:txBody>
      </p:sp>
      <p:pic>
        <p:nvPicPr>
          <p:cNvPr id="10" name="Picture 9" descr="higgs_boson_handmade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001" y="228600"/>
            <a:ext cx="1076671" cy="87772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335863" y="4653488"/>
            <a:ext cx="21093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information is condensed in a set of </a:t>
            </a:r>
            <a:r>
              <a:rPr lang="en-US" dirty="0" smtClean="0"/>
              <a:t>discriminants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203737" y="4588835"/>
            <a:ext cx="241001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541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052" y="2158847"/>
            <a:ext cx="6372949" cy="32619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Exotic spin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November 20,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We tested </a:t>
            </a:r>
            <a:r>
              <a:rPr lang="en-US" sz="1800" b="1" dirty="0" smtClean="0">
                <a:solidFill>
                  <a:srgbClr val="009DD9"/>
                </a:solidFill>
              </a:rPr>
              <a:t>different </a:t>
            </a:r>
            <a:r>
              <a:rPr lang="en-US" sz="1800" b="1" dirty="0">
                <a:solidFill>
                  <a:srgbClr val="009DD9"/>
                </a:solidFill>
              </a:rPr>
              <a:t>B</a:t>
            </a:r>
            <a:r>
              <a:rPr lang="en-US" sz="1800" b="1" dirty="0" smtClean="0">
                <a:solidFill>
                  <a:srgbClr val="009DD9"/>
                </a:solidFill>
              </a:rPr>
              <a:t>SM </a:t>
            </a:r>
            <a:r>
              <a:rPr lang="en-US" sz="1800" b="1" dirty="0">
                <a:solidFill>
                  <a:srgbClr val="009DD9"/>
                </a:solidFill>
              </a:rPr>
              <a:t>spin and CP hypotheses </a:t>
            </a:r>
            <a:r>
              <a:rPr lang="en-US" sz="1800" dirty="0" smtClean="0">
                <a:solidFill>
                  <a:srgbClr val="000000"/>
                </a:solidFill>
              </a:rPr>
              <a:t>in HWW and HZZ </a:t>
            </a:r>
            <a:endParaRPr lang="en-US" sz="1800" dirty="0">
              <a:solidFill>
                <a:srgbClr val="000000"/>
              </a:solidFill>
            </a:endParaRPr>
          </a:p>
          <a:p>
            <a:pPr marL="114300" indent="0">
              <a:buNone/>
            </a:pPr>
            <a:r>
              <a:rPr lang="en-US" sz="1800" dirty="0"/>
              <a:t>     → Exotic spin-1 or spin-2, BSM 0</a:t>
            </a:r>
            <a:r>
              <a:rPr lang="en-US" sz="1800" baseline="30000" dirty="0"/>
              <a:t>- </a:t>
            </a:r>
            <a:r>
              <a:rPr lang="en-US" sz="1800" dirty="0"/>
              <a:t>0</a:t>
            </a:r>
            <a:r>
              <a:rPr lang="en-US" sz="1800" baseline="30000" dirty="0"/>
              <a:t>+</a:t>
            </a:r>
            <a:r>
              <a:rPr lang="en-US" sz="1800" baseline="-25000" dirty="0"/>
              <a:t>h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618093" y="5434217"/>
            <a:ext cx="7754641" cy="83099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All spin-</a:t>
            </a:r>
            <a:r>
              <a:rPr lang="en-US" sz="1600" dirty="0"/>
              <a:t>1</a:t>
            </a:r>
            <a:r>
              <a:rPr lang="en-US" sz="1600" dirty="0" smtClean="0"/>
              <a:t> </a:t>
            </a:r>
            <a:r>
              <a:rPr lang="en-US" sz="1600" dirty="0"/>
              <a:t>hypotheses </a:t>
            </a:r>
            <a:r>
              <a:rPr lang="en-US" sz="1600" dirty="0" smtClean="0"/>
              <a:t>excluded </a:t>
            </a:r>
            <a:r>
              <a:rPr lang="en-US" sz="1600" dirty="0"/>
              <a:t>at </a:t>
            </a:r>
            <a:r>
              <a:rPr lang="en-US" sz="1600" dirty="0" smtClean="0"/>
              <a:t>&gt; 99.999</a:t>
            </a:r>
            <a:r>
              <a:rPr lang="en-US" sz="1600" dirty="0"/>
              <a:t>% </a:t>
            </a:r>
            <a:r>
              <a:rPr lang="en-US" sz="1600" dirty="0" smtClean="0"/>
              <a:t>CL , Spin-2 boson 2</a:t>
            </a:r>
            <a:r>
              <a:rPr lang="en-US" sz="1600" baseline="30000" dirty="0" smtClean="0"/>
              <a:t>+</a:t>
            </a:r>
            <a:r>
              <a:rPr lang="en-US" sz="1600" baseline="-25000" dirty="0" smtClean="0"/>
              <a:t>m</a:t>
            </a:r>
            <a:r>
              <a:rPr lang="en-US" sz="1600" dirty="0" smtClean="0"/>
              <a:t>, excluded </a:t>
            </a:r>
            <a:r>
              <a:rPr lang="en-US" sz="1600" dirty="0"/>
              <a:t>at a 99.87% CL, </a:t>
            </a:r>
            <a:r>
              <a:rPr lang="en-US" sz="1600" dirty="0" smtClean="0"/>
              <a:t>other </a:t>
            </a:r>
            <a:r>
              <a:rPr lang="en-US" sz="1600" dirty="0"/>
              <a:t>spin</a:t>
            </a:r>
            <a:r>
              <a:rPr lang="en-US" sz="1600" dirty="0" smtClean="0"/>
              <a:t>-</a:t>
            </a:r>
            <a:r>
              <a:rPr lang="en-US" sz="1600" dirty="0"/>
              <a:t>2</a:t>
            </a:r>
            <a:r>
              <a:rPr lang="en-US" sz="1600" dirty="0" smtClean="0"/>
              <a:t> </a:t>
            </a:r>
            <a:r>
              <a:rPr lang="en-US" sz="1600" dirty="0"/>
              <a:t>hypotheses </a:t>
            </a:r>
            <a:r>
              <a:rPr lang="en-US" sz="1600" dirty="0" smtClean="0"/>
              <a:t>excluded </a:t>
            </a:r>
            <a:r>
              <a:rPr lang="en-US" sz="1600" dirty="0"/>
              <a:t>at a </a:t>
            </a:r>
            <a:r>
              <a:rPr lang="en-US" sz="1600" dirty="0" smtClean="0"/>
              <a:t>≥99</a:t>
            </a:r>
            <a:r>
              <a:rPr lang="en-US" sz="1600" dirty="0"/>
              <a:t>% </a:t>
            </a:r>
            <a:r>
              <a:rPr lang="en-US" sz="1600" dirty="0" smtClean="0"/>
              <a:t>CL</a:t>
            </a:r>
          </a:p>
          <a:p>
            <a:pPr algn="ctr"/>
            <a:r>
              <a:rPr lang="en-US" sz="1600" b="1" dirty="0" smtClean="0"/>
              <a:t>→ Spin 0 particle favored</a:t>
            </a:r>
          </a:p>
        </p:txBody>
      </p:sp>
      <p:pic>
        <p:nvPicPr>
          <p:cNvPr id="10" name="Picture 9" descr="higgs_boson_handmade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001" y="228600"/>
            <a:ext cx="1076671" cy="87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01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Spin-0: CMS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b="1" dirty="0" smtClean="0">
                <a:solidFill>
                  <a:schemeClr val="accent1">
                    <a:lumMod val="75000"/>
                  </a:schemeClr>
                </a:solidFill>
              </a:rPr>
              <a:t>Once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the exotic spin hypothesis is ruled out </a:t>
            </a:r>
            <a:r>
              <a:rPr lang="en-US" sz="1800" b="1" dirty="0" smtClean="0">
                <a:solidFill>
                  <a:schemeClr val="accent1">
                    <a:lumMod val="75000"/>
                  </a:schemeClr>
                </a:solidFill>
              </a:rPr>
              <a:t>→ </a:t>
            </a:r>
            <a:r>
              <a:rPr lang="en-US" sz="1800" dirty="0" smtClean="0"/>
              <a:t>study </a:t>
            </a:r>
            <a:r>
              <a:rPr lang="en-US" sz="1800" dirty="0"/>
              <a:t>of the tensor structure of the HVV interactions setting</a:t>
            </a:r>
            <a:r>
              <a:rPr lang="en-US" sz="1800" dirty="0">
                <a:solidFill>
                  <a:schemeClr val="accent4"/>
                </a:solidFill>
              </a:rPr>
              <a:t> </a:t>
            </a:r>
            <a:r>
              <a:rPr lang="en-US" sz="1800" b="1" dirty="0">
                <a:solidFill>
                  <a:srgbClr val="57CB20"/>
                </a:solidFill>
              </a:rPr>
              <a:t>limits on anomalous couplings</a:t>
            </a:r>
            <a:r>
              <a:rPr lang="en-US" sz="1800" dirty="0">
                <a:solidFill>
                  <a:srgbClr val="57CB20"/>
                </a:solidFill>
              </a:rPr>
              <a:t> </a:t>
            </a:r>
            <a:r>
              <a:rPr lang="en-US" sz="1800" dirty="0"/>
              <a:t>under spin-0 assumption </a:t>
            </a:r>
            <a:endParaRPr lang="en-US" sz="1800" dirty="0" smtClean="0"/>
          </a:p>
          <a:p>
            <a:endParaRPr lang="en-US" sz="1800" dirty="0"/>
          </a:p>
          <a:p>
            <a:r>
              <a:rPr lang="en-US" sz="1800" dirty="0" smtClean="0"/>
              <a:t>The </a:t>
            </a:r>
            <a:r>
              <a:rPr lang="en-US" sz="1800" dirty="0" smtClean="0"/>
              <a:t>decay amplitude for a spin-0 boson to a pair of V bosons can be described as:</a:t>
            </a:r>
          </a:p>
          <a:p>
            <a:pPr marL="0" indent="0">
              <a:buNone/>
            </a:pPr>
            <a:endParaRPr lang="en-US" sz="1800" dirty="0"/>
          </a:p>
          <a:p>
            <a:pPr marL="411480" lvl="1" indent="0">
              <a:buNone/>
            </a:pPr>
            <a:endParaRPr lang="en-US" sz="1800" dirty="0" smtClean="0">
              <a:solidFill>
                <a:schemeClr val="tx2"/>
              </a:solidFill>
            </a:endParaRPr>
          </a:p>
          <a:p>
            <a:pPr marL="411480" lvl="1" indent="0">
              <a:buNone/>
            </a:pPr>
            <a:endParaRPr lang="en-US" sz="1800" dirty="0" smtClean="0">
              <a:solidFill>
                <a:schemeClr val="tx2"/>
              </a:solidFill>
            </a:endParaRPr>
          </a:p>
          <a:p>
            <a:pPr marL="411480" lvl="1" indent="0">
              <a:buNone/>
            </a:pPr>
            <a:endParaRPr lang="en-US" sz="1800" dirty="0" smtClean="0">
              <a:solidFill>
                <a:schemeClr val="tx2"/>
              </a:solidFill>
            </a:endParaRPr>
          </a:p>
          <a:p>
            <a:pPr marL="411480" lvl="1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 smtClean="0"/>
              <a:t>We choose a parameterization </a:t>
            </a:r>
            <a:r>
              <a:rPr lang="en-US" sz="1800" dirty="0"/>
              <a:t>that </a:t>
            </a:r>
            <a:r>
              <a:rPr lang="en-US" sz="1800" dirty="0" smtClean="0"/>
              <a:t>relates </a:t>
            </a:r>
            <a:r>
              <a:rPr lang="en-US" sz="1800" dirty="0">
                <a:solidFill>
                  <a:srgbClr val="000000"/>
                </a:solidFill>
              </a:rPr>
              <a:t>the anomalous couplings coefficients: </a:t>
            </a:r>
            <a:r>
              <a:rPr lang="en-US" sz="1800" dirty="0">
                <a:solidFill>
                  <a:srgbClr val="FF0000"/>
                </a:solidFill>
              </a:rPr>
              <a:t>a</a:t>
            </a:r>
            <a:r>
              <a:rPr lang="en-US" sz="1800" baseline="-25000" dirty="0">
                <a:solidFill>
                  <a:srgbClr val="FF0000"/>
                </a:solidFill>
              </a:rPr>
              <a:t>2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008000"/>
                </a:solidFill>
              </a:rPr>
              <a:t>a</a:t>
            </a:r>
            <a:r>
              <a:rPr lang="en-US" sz="1800" baseline="-25000" dirty="0">
                <a:solidFill>
                  <a:srgbClr val="008000"/>
                </a:solidFill>
              </a:rPr>
              <a:t>3</a:t>
            </a:r>
            <a:r>
              <a:rPr lang="en-US" sz="1800" dirty="0"/>
              <a:t>, and</a:t>
            </a:r>
            <a:r>
              <a:rPr lang="en-US" sz="1800" dirty="0">
                <a:solidFill>
                  <a:schemeClr val="accent2"/>
                </a:solidFill>
              </a:rPr>
              <a:t> </a:t>
            </a:r>
            <a:r>
              <a:rPr lang="en-US" sz="1800" b="1" dirty="0" smtClean="0">
                <a:solidFill>
                  <a:srgbClr val="0000FF"/>
                </a:solidFill>
              </a:rPr>
              <a:t>Λ</a:t>
            </a:r>
            <a:r>
              <a:rPr lang="en-US" sz="1800" baseline="-25000" dirty="0" smtClean="0">
                <a:solidFill>
                  <a:srgbClr val="0000FF"/>
                </a:solidFill>
              </a:rPr>
              <a:t>1</a:t>
            </a:r>
            <a:r>
              <a:rPr lang="en-US" sz="1800" dirty="0" smtClean="0"/>
              <a:t> to</a:t>
            </a:r>
            <a:r>
              <a:rPr lang="en-US" sz="1800" dirty="0" smtClean="0"/>
              <a:t> </a:t>
            </a:r>
            <a:r>
              <a:rPr lang="en-US" sz="1800" dirty="0" smtClean="0">
                <a:solidFill>
                  <a:srgbClr val="000000"/>
                </a:solidFill>
              </a:rPr>
              <a:t>cross </a:t>
            </a:r>
            <a:r>
              <a:rPr lang="en-US" sz="1800" dirty="0">
                <a:solidFill>
                  <a:srgbClr val="000000"/>
                </a:solidFill>
              </a:rPr>
              <a:t>sections </a:t>
            </a:r>
            <a:r>
              <a:rPr lang="en-US" sz="1800" dirty="0" smtClean="0">
                <a:solidFill>
                  <a:srgbClr val="000000"/>
                </a:solidFill>
              </a:rPr>
              <a:t>fractions (</a:t>
            </a:r>
            <a:r>
              <a:rPr lang="en-US" sz="1800" b="1" dirty="0">
                <a:solidFill>
                  <a:srgbClr val="FF0000"/>
                </a:solidFill>
              </a:rPr>
              <a:t>f</a:t>
            </a:r>
            <a:r>
              <a:rPr lang="en-US" sz="1800" b="1" baseline="-25000" dirty="0">
                <a:solidFill>
                  <a:srgbClr val="FF0000"/>
                </a:solidFill>
              </a:rPr>
              <a:t>a2</a:t>
            </a:r>
            <a:r>
              <a:rPr lang="en-US" sz="1800" dirty="0"/>
              <a:t>,</a:t>
            </a:r>
            <a:r>
              <a:rPr lang="en-US" sz="1800" b="1" dirty="0">
                <a:solidFill>
                  <a:srgbClr val="009DD9"/>
                </a:solidFill>
              </a:rPr>
              <a:t> </a:t>
            </a:r>
            <a:r>
              <a:rPr lang="en-US" sz="1800" b="1" dirty="0">
                <a:solidFill>
                  <a:srgbClr val="008000"/>
                </a:solidFill>
              </a:rPr>
              <a:t>f</a:t>
            </a:r>
            <a:r>
              <a:rPr lang="en-US" sz="1800" b="1" baseline="-25000" dirty="0">
                <a:solidFill>
                  <a:srgbClr val="008000"/>
                </a:solidFill>
              </a:rPr>
              <a:t>a3</a:t>
            </a:r>
            <a:r>
              <a:rPr lang="en-US" sz="1800" dirty="0"/>
              <a:t>,</a:t>
            </a:r>
            <a:r>
              <a:rPr lang="en-US" sz="1800" b="1" dirty="0">
                <a:solidFill>
                  <a:srgbClr val="009DD9"/>
                </a:solidFill>
              </a:rPr>
              <a:t> </a:t>
            </a:r>
            <a:r>
              <a:rPr lang="en-US" sz="1800" b="1" dirty="0" smtClean="0">
                <a:solidFill>
                  <a:srgbClr val="0000FF"/>
                </a:solidFill>
              </a:rPr>
              <a:t>f</a:t>
            </a:r>
            <a:r>
              <a:rPr lang="en-US" sz="1800" b="1" baseline="-25000" dirty="0" smtClean="0">
                <a:solidFill>
                  <a:srgbClr val="0000FF"/>
                </a:solidFill>
              </a:rPr>
              <a:t>Λ1</a:t>
            </a:r>
            <a:r>
              <a:rPr lang="en-US" sz="1800" dirty="0" smtClean="0">
                <a:solidFill>
                  <a:srgbClr val="000000"/>
                </a:solidFill>
              </a:rPr>
              <a:t>)</a:t>
            </a:r>
          </a:p>
          <a:p>
            <a:endParaRPr lang="en-US" sz="1800" dirty="0" smtClean="0"/>
          </a:p>
          <a:p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The analysis is based on likelihood scans for the three effective </a:t>
            </a:r>
            <a:r>
              <a:rPr lang="en-US" sz="1800" b="1" dirty="0" smtClean="0">
                <a:solidFill>
                  <a:schemeClr val="accent1">
                    <a:lumMod val="75000"/>
                  </a:schemeClr>
                </a:solidFill>
              </a:rPr>
              <a:t>fractions</a:t>
            </a:r>
          </a:p>
          <a:p>
            <a:pPr lvl="1"/>
            <a:r>
              <a:rPr lang="en-US" sz="1800" dirty="0" smtClean="0"/>
              <a:t>Full </a:t>
            </a:r>
            <a:r>
              <a:rPr lang="en-US" sz="1800" dirty="0"/>
              <a:t>set of scans </a:t>
            </a:r>
            <a:r>
              <a:rPr lang="en-US" sz="1800" dirty="0" smtClean="0"/>
              <a:t>available</a:t>
            </a:r>
            <a:r>
              <a:rPr lang="en-US" sz="1800" dirty="0"/>
              <a:t> </a:t>
            </a:r>
            <a:r>
              <a:rPr lang="en-US" sz="1800" dirty="0" smtClean="0"/>
              <a:t>in ZZ and WW decays → </a:t>
            </a:r>
            <a:r>
              <a:rPr lang="en-US" sz="1800" dirty="0"/>
              <a:t>all consistent with the SM</a:t>
            </a:r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Rebeca Gonzalez Suarez (UNL) SM@LHC 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01" y="2871860"/>
            <a:ext cx="7347734" cy="124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108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36" y="2129399"/>
            <a:ext cx="7624563" cy="25308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 of anomalous couplings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Rebeca Gonzalez Suarez (UNL) SM@LHC 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18</a:t>
            </a:fld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 marL="342900" lvl="1">
              <a:buClr>
                <a:schemeClr val="accent1"/>
              </a:buClr>
            </a:pPr>
            <a:r>
              <a:rPr lang="en-US" sz="1800" b="1" dirty="0" smtClean="0">
                <a:solidFill>
                  <a:schemeClr val="accent4"/>
                </a:solidFill>
              </a:rPr>
              <a:t>Allowed confidence </a:t>
            </a:r>
            <a:r>
              <a:rPr lang="en-US" sz="1800" b="1" dirty="0">
                <a:solidFill>
                  <a:schemeClr val="accent4"/>
                </a:solidFill>
              </a:rPr>
              <a:t>level intervals </a:t>
            </a:r>
            <a:r>
              <a:rPr lang="en-US" sz="1800" dirty="0"/>
              <a:t>for anomalous </a:t>
            </a:r>
            <a:r>
              <a:rPr lang="en-US" sz="1800" dirty="0" smtClean="0"/>
              <a:t>coupling </a:t>
            </a:r>
            <a:r>
              <a:rPr lang="en-US" sz="1800" dirty="0"/>
              <a:t>parameters </a:t>
            </a:r>
            <a:r>
              <a:rPr lang="en-US" sz="1800" dirty="0" smtClean="0"/>
              <a:t>assuming real coupling ratios (π or 0</a:t>
            </a:r>
            <a:r>
              <a:rPr lang="en-US" sz="1800" dirty="0"/>
              <a:t>)</a:t>
            </a:r>
            <a:endParaRPr lang="en-US" sz="1800" dirty="0" smtClean="0"/>
          </a:p>
          <a:p>
            <a:pPr marL="342900" lvl="1">
              <a:buClr>
                <a:schemeClr val="accent1"/>
              </a:buClr>
            </a:pPr>
            <a:endParaRPr lang="en-US" sz="1800" dirty="0" smtClean="0"/>
          </a:p>
          <a:p>
            <a:pPr marL="342900" lvl="1">
              <a:buClr>
                <a:schemeClr val="accent1"/>
              </a:buClr>
            </a:pPr>
            <a:endParaRPr lang="en-US" sz="1800" dirty="0"/>
          </a:p>
          <a:p>
            <a:pPr marL="342900" lvl="1">
              <a:buClr>
                <a:schemeClr val="accent1"/>
              </a:buClr>
            </a:pPr>
            <a:endParaRPr lang="en-US" sz="1800" dirty="0" smtClean="0"/>
          </a:p>
          <a:p>
            <a:pPr marL="342900" lvl="1">
              <a:buClr>
                <a:schemeClr val="accent1"/>
              </a:buClr>
            </a:pPr>
            <a:endParaRPr lang="en-US" sz="1800" dirty="0"/>
          </a:p>
          <a:p>
            <a:pPr marL="342900" lvl="1">
              <a:buClr>
                <a:schemeClr val="accent1"/>
              </a:buClr>
            </a:pPr>
            <a:endParaRPr lang="en-US" sz="1800" dirty="0" smtClean="0"/>
          </a:p>
          <a:p>
            <a:pPr marL="342900" lvl="1">
              <a:buClr>
                <a:schemeClr val="accent1"/>
              </a:buClr>
            </a:pPr>
            <a:endParaRPr lang="en-US" sz="1800" dirty="0"/>
          </a:p>
          <a:p>
            <a:pPr marL="342900" lvl="1">
              <a:buClr>
                <a:schemeClr val="accent1"/>
              </a:buClr>
            </a:pPr>
            <a:endParaRPr lang="en-US" sz="1800" dirty="0" smtClean="0"/>
          </a:p>
          <a:p>
            <a:pPr marL="342900" lvl="1">
              <a:buClr>
                <a:schemeClr val="accent1"/>
              </a:buClr>
            </a:pPr>
            <a:endParaRPr lang="en-US" sz="1800" dirty="0"/>
          </a:p>
          <a:p>
            <a:pPr marL="114300" lvl="1" indent="0">
              <a:buClr>
                <a:schemeClr val="accent1"/>
              </a:buClr>
              <a:buNone/>
            </a:pPr>
            <a:endParaRPr lang="en-US" sz="1800" dirty="0"/>
          </a:p>
          <a:p>
            <a:pPr marL="114300" lvl="1" indent="0">
              <a:buClr>
                <a:schemeClr val="accent1"/>
              </a:buClr>
              <a:buNone/>
            </a:pPr>
            <a:endParaRPr lang="en-US" sz="1600" dirty="0"/>
          </a:p>
          <a:p>
            <a:pPr marL="68580" lvl="1" indent="0">
              <a:buClr>
                <a:schemeClr val="accent1"/>
              </a:buClr>
              <a:buNone/>
            </a:pPr>
            <a:endParaRPr lang="en-US" sz="1800" dirty="0"/>
          </a:p>
          <a:p>
            <a:pPr marL="342900" lvl="1">
              <a:buClr>
                <a:schemeClr val="accent1"/>
              </a:buClr>
            </a:pPr>
            <a:r>
              <a:rPr lang="en-US" sz="1800" dirty="0" smtClean="0"/>
              <a:t>Assuming </a:t>
            </a:r>
            <a:r>
              <a:rPr lang="en-US" sz="1800" dirty="0"/>
              <a:t>custodial symmetry: </a:t>
            </a:r>
            <a:r>
              <a:rPr lang="en-US" sz="1800" b="1" dirty="0">
                <a:solidFill>
                  <a:schemeClr val="accent3"/>
                </a:solidFill>
              </a:rPr>
              <a:t>pure 0</a:t>
            </a:r>
            <a:r>
              <a:rPr lang="en-US" sz="1800" b="1" baseline="-25000" dirty="0">
                <a:solidFill>
                  <a:schemeClr val="accent3"/>
                </a:solidFill>
              </a:rPr>
              <a:t>h</a:t>
            </a:r>
            <a:r>
              <a:rPr lang="en-US" sz="1800" b="1" baseline="30000" dirty="0">
                <a:solidFill>
                  <a:schemeClr val="accent3"/>
                </a:solidFill>
              </a:rPr>
              <a:t>+</a:t>
            </a:r>
            <a:r>
              <a:rPr lang="en-US" sz="1800" b="1" dirty="0">
                <a:solidFill>
                  <a:schemeClr val="accent3"/>
                </a:solidFill>
              </a:rPr>
              <a:t> (</a:t>
            </a:r>
            <a:r>
              <a:rPr lang="en-US" sz="1800" b="1" dirty="0" smtClean="0">
                <a:solidFill>
                  <a:schemeClr val="accent3"/>
                </a:solidFill>
              </a:rPr>
              <a:t>related to f</a:t>
            </a:r>
            <a:r>
              <a:rPr lang="en-US" sz="1800" b="1" baseline="-25000" dirty="0" smtClean="0">
                <a:solidFill>
                  <a:schemeClr val="accent3"/>
                </a:solidFill>
              </a:rPr>
              <a:t>a2</a:t>
            </a:r>
            <a:r>
              <a:rPr lang="en-US" sz="1800" b="1" dirty="0" smtClean="0">
                <a:solidFill>
                  <a:schemeClr val="accent3"/>
                </a:solidFill>
              </a:rPr>
              <a:t>) excluded </a:t>
            </a:r>
            <a:r>
              <a:rPr lang="en-US" sz="1800" b="1" dirty="0">
                <a:solidFill>
                  <a:schemeClr val="accent3"/>
                </a:solidFill>
              </a:rPr>
              <a:t>at 99.93% CL and pure 0</a:t>
            </a:r>
            <a:r>
              <a:rPr lang="en-US" sz="1800" b="1" baseline="30000" dirty="0">
                <a:solidFill>
                  <a:schemeClr val="accent3"/>
                </a:solidFill>
              </a:rPr>
              <a:t>-</a:t>
            </a:r>
            <a:r>
              <a:rPr lang="en-US" sz="1800" b="1" dirty="0">
                <a:solidFill>
                  <a:schemeClr val="accent3"/>
                </a:solidFill>
              </a:rPr>
              <a:t> </a:t>
            </a:r>
            <a:r>
              <a:rPr lang="en-US" sz="1800" b="1" dirty="0" smtClean="0">
                <a:solidFill>
                  <a:schemeClr val="accent3"/>
                </a:solidFill>
              </a:rPr>
              <a:t>(pseudoscalar, related </a:t>
            </a:r>
            <a:r>
              <a:rPr lang="en-US" sz="1800" b="1" dirty="0">
                <a:solidFill>
                  <a:schemeClr val="accent3"/>
                </a:solidFill>
              </a:rPr>
              <a:t>to f</a:t>
            </a:r>
            <a:r>
              <a:rPr lang="en-US" sz="1800" b="1" baseline="-25000" dirty="0">
                <a:solidFill>
                  <a:schemeClr val="accent3"/>
                </a:solidFill>
              </a:rPr>
              <a:t>a3</a:t>
            </a:r>
            <a:r>
              <a:rPr lang="en-US" sz="1800" b="1" dirty="0">
                <a:solidFill>
                  <a:schemeClr val="accent3"/>
                </a:solidFill>
              </a:rPr>
              <a:t>) excluded at 99.99% CL</a:t>
            </a:r>
          </a:p>
          <a:p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230" y="4660573"/>
            <a:ext cx="5723428" cy="1043921"/>
          </a:xfrm>
          <a:prstGeom prst="rect">
            <a:avLst/>
          </a:prstGeom>
        </p:spPr>
      </p:pic>
      <p:pic>
        <p:nvPicPr>
          <p:cNvPr id="9" name="Picture 8" descr="higgs_boson_handmade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001" y="228600"/>
            <a:ext cx="1076671" cy="87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30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Mass measurement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November 20,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19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CMS performed a </a:t>
            </a:r>
            <a:r>
              <a:rPr lang="en-US" sz="1800" b="1" dirty="0" smtClean="0">
                <a:solidFill>
                  <a:srgbClr val="1CA2F7"/>
                </a:solidFill>
              </a:rPr>
              <a:t>combined Higgs measurement </a:t>
            </a:r>
            <a:r>
              <a:rPr lang="en-US" sz="1800" dirty="0" smtClean="0"/>
              <a:t>using information from all the channels studied during Run-1 </a:t>
            </a:r>
          </a:p>
          <a:p>
            <a:r>
              <a:rPr lang="en-US" sz="1800" dirty="0" smtClean="0"/>
              <a:t>In the high</a:t>
            </a:r>
            <a:r>
              <a:rPr lang="en-US" sz="1800" dirty="0"/>
              <a:t>-resolution </a:t>
            </a:r>
            <a:r>
              <a:rPr lang="en-US" sz="1800" i="1" dirty="0" err="1"/>
              <a:t>γγ</a:t>
            </a:r>
            <a:r>
              <a:rPr lang="en-US" sz="1800" i="1" dirty="0"/>
              <a:t> </a:t>
            </a:r>
            <a:r>
              <a:rPr lang="en-US" sz="1800" dirty="0"/>
              <a:t>and ZZ channels, the mass of the Higgs boson is determined to </a:t>
            </a:r>
            <a:r>
              <a:rPr lang="en-US" sz="1800" dirty="0" smtClean="0"/>
              <a:t>be: </a:t>
            </a:r>
          </a:p>
          <a:p>
            <a:pPr marL="0" indent="0" algn="ctr">
              <a:buNone/>
            </a:pPr>
            <a:r>
              <a:rPr lang="en-US" sz="1800" b="1" dirty="0" err="1" smtClean="0">
                <a:solidFill>
                  <a:schemeClr val="accent3">
                    <a:lumMod val="75000"/>
                  </a:schemeClr>
                </a:solidFill>
              </a:rPr>
              <a:t>m</a:t>
            </a:r>
            <a:r>
              <a:rPr lang="en-US" sz="1800" b="1" baseline="-25000" dirty="0" err="1" smtClean="0">
                <a:solidFill>
                  <a:schemeClr val="accent3">
                    <a:lumMod val="75000"/>
                  </a:schemeClr>
                </a:solidFill>
              </a:rPr>
              <a:t>H</a:t>
            </a:r>
            <a:r>
              <a:rPr lang="en-US" sz="1800" b="1" dirty="0" smtClean="0">
                <a:solidFill>
                  <a:schemeClr val="accent3">
                    <a:lumMod val="75000"/>
                  </a:schemeClr>
                </a:solidFill>
              </a:rPr>
              <a:t> = 125.02 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</a:rPr>
              <a:t>+0.26 (stat) +0.14 (</a:t>
            </a:r>
            <a:r>
              <a:rPr lang="en-US" sz="1800" b="1" dirty="0" err="1">
                <a:solidFill>
                  <a:schemeClr val="accent3">
                    <a:lumMod val="75000"/>
                  </a:schemeClr>
                </a:solidFill>
              </a:rPr>
              <a:t>syst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</a:rPr>
              <a:t>) </a:t>
            </a:r>
            <a:r>
              <a:rPr lang="en-US" sz="1800" b="1" dirty="0" err="1">
                <a:solidFill>
                  <a:schemeClr val="accent3">
                    <a:lumMod val="75000"/>
                  </a:schemeClr>
                </a:solidFill>
              </a:rPr>
              <a:t>GeV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</a:p>
          <a:p>
            <a:endParaRPr lang="en-US" sz="1800" dirty="0"/>
          </a:p>
        </p:txBody>
      </p:sp>
      <p:pic>
        <p:nvPicPr>
          <p:cNvPr id="7" name="Picture 6" descr="higgs_boson_handmad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001" y="228600"/>
            <a:ext cx="1076671" cy="8777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474" y="3196836"/>
            <a:ext cx="3329698" cy="31938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963" r="49181" b="30404"/>
          <a:stretch/>
        </p:blipFill>
        <p:spPr>
          <a:xfrm>
            <a:off x="4525734" y="3250309"/>
            <a:ext cx="3515082" cy="31055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16200000">
            <a:off x="-531826" y="4232630"/>
            <a:ext cx="21964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r-TR" sz="1400" dirty="0" err="1"/>
              <a:t>Eur</a:t>
            </a:r>
            <a:r>
              <a:rPr lang="tr-TR" sz="1400" dirty="0"/>
              <a:t>. </a:t>
            </a:r>
            <a:r>
              <a:rPr lang="tr-TR" sz="1400" dirty="0" err="1"/>
              <a:t>Phys</a:t>
            </a:r>
            <a:r>
              <a:rPr lang="tr-TR" sz="1400" dirty="0"/>
              <a:t>. J. C 75 (2015) 212</a:t>
            </a:r>
            <a:endParaRPr lang="en-US" sz="1400" dirty="0" smtClean="0">
              <a:hlinkClick r:id="rId5"/>
            </a:endParaRPr>
          </a:p>
          <a:p>
            <a:pPr algn="ctr"/>
            <a:r>
              <a:rPr lang="en-US" sz="1400" dirty="0" smtClean="0">
                <a:hlinkClick r:id="rId5"/>
              </a:rPr>
              <a:t>arXiv:1412.8662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258377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op_quar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114" y="301289"/>
            <a:ext cx="1054608" cy="9448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February </a:t>
            </a:r>
            <a:r>
              <a:rPr lang="en-US" sz="3600" dirty="0"/>
              <a:t>24, 1995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November 20,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CDF </a:t>
            </a:r>
            <a:r>
              <a:rPr lang="en-US" sz="1800" dirty="0"/>
              <a:t>and </a:t>
            </a:r>
            <a:r>
              <a:rPr lang="en-US" sz="1800" dirty="0" err="1"/>
              <a:t>DZero</a:t>
            </a:r>
            <a:r>
              <a:rPr lang="en-US" sz="1800" dirty="0"/>
              <a:t>, submitted </a:t>
            </a:r>
            <a:r>
              <a:rPr lang="en-US" sz="1800" dirty="0" smtClean="0"/>
              <a:t>the </a:t>
            </a:r>
            <a:r>
              <a:rPr lang="en-US" sz="1800" dirty="0"/>
              <a:t>Top Discovery papers to PRL:</a:t>
            </a:r>
          </a:p>
          <a:p>
            <a:pPr lvl="1"/>
            <a:r>
              <a:rPr lang="en-US" sz="1800" dirty="0" smtClean="0"/>
              <a:t>[</a:t>
            </a:r>
            <a:r>
              <a:rPr lang="en-US" sz="1800" dirty="0" smtClean="0">
                <a:cs typeface="Cambria"/>
                <a:hlinkClick r:id="rId3"/>
              </a:rPr>
              <a:t>PRL </a:t>
            </a:r>
            <a:r>
              <a:rPr lang="en-US" sz="1800" dirty="0">
                <a:cs typeface="Cambria"/>
                <a:hlinkClick r:id="rId3"/>
              </a:rPr>
              <a:t>74, 2626–2631</a:t>
            </a:r>
            <a:r>
              <a:rPr lang="en-US" sz="1800" dirty="0">
                <a:cs typeface="Cambria"/>
              </a:rPr>
              <a:t>, </a:t>
            </a:r>
            <a:r>
              <a:rPr lang="en-US" sz="1800" dirty="0">
                <a:cs typeface="Cambria"/>
                <a:hlinkClick r:id="rId4"/>
              </a:rPr>
              <a:t>PRL 74, 2632–</a:t>
            </a:r>
            <a:r>
              <a:rPr lang="en-US" sz="1800" dirty="0" smtClean="0">
                <a:cs typeface="Cambria"/>
                <a:hlinkClick r:id="rId4"/>
              </a:rPr>
              <a:t>2637</a:t>
            </a:r>
            <a:r>
              <a:rPr lang="en-US" sz="1800" dirty="0" smtClean="0">
                <a:cs typeface="Cambria"/>
              </a:rPr>
              <a:t>]</a:t>
            </a:r>
          </a:p>
          <a:p>
            <a:r>
              <a:rPr lang="en-US" sz="1800" b="1" dirty="0" smtClean="0">
                <a:solidFill>
                  <a:schemeClr val="accent3"/>
                </a:solidFill>
                <a:cs typeface="Cambria"/>
              </a:rPr>
              <a:t>The </a:t>
            </a:r>
            <a:r>
              <a:rPr lang="en-US" sz="1800" b="1" dirty="0">
                <a:solidFill>
                  <a:schemeClr val="accent3"/>
                </a:solidFill>
                <a:cs typeface="Cambria"/>
              </a:rPr>
              <a:t>quark family picture was </a:t>
            </a:r>
            <a:r>
              <a:rPr lang="en-US" sz="1800" b="1" dirty="0" smtClean="0">
                <a:solidFill>
                  <a:schemeClr val="accent3"/>
                </a:solidFill>
                <a:cs typeface="Cambria"/>
              </a:rPr>
              <a:t>completed</a:t>
            </a:r>
            <a:r>
              <a:rPr lang="en-US" sz="1800" dirty="0" smtClean="0">
                <a:cs typeface="Cambria"/>
              </a:rPr>
              <a:t>,</a:t>
            </a:r>
            <a:r>
              <a:rPr lang="en-US" sz="1800" b="1" dirty="0" smtClean="0">
                <a:solidFill>
                  <a:srgbClr val="0080FF"/>
                </a:solidFill>
                <a:cs typeface="Cambria"/>
              </a:rPr>
              <a:t> </a:t>
            </a:r>
            <a:r>
              <a:rPr lang="en-US" sz="1800" dirty="0" smtClean="0">
                <a:cs typeface="Cambria"/>
              </a:rPr>
              <a:t>and it happened </a:t>
            </a:r>
            <a:r>
              <a:rPr lang="en-US" sz="1800" u="sng" dirty="0" smtClean="0">
                <a:cs typeface="Cambria"/>
              </a:rPr>
              <a:t>here, 20 years ago</a:t>
            </a:r>
          </a:p>
          <a:p>
            <a:pPr lvl="1"/>
            <a:r>
              <a:rPr lang="en-US" sz="1800" dirty="0">
                <a:solidFill>
                  <a:srgbClr val="0080FF"/>
                </a:solidFill>
                <a:hlinkClick r:id="rId5"/>
              </a:rPr>
              <a:t>https://indico.fnal.gov/conferenceDisplay.py?confId=</a:t>
            </a:r>
            <a:r>
              <a:rPr lang="en-US" sz="1800" dirty="0" smtClean="0">
                <a:solidFill>
                  <a:srgbClr val="0080FF"/>
                </a:solidFill>
                <a:hlinkClick r:id="rId5"/>
              </a:rPr>
              <a:t>8961</a:t>
            </a:r>
            <a:endParaRPr lang="en-US" sz="1800" dirty="0" smtClean="0">
              <a:solidFill>
                <a:srgbClr val="0080FF"/>
              </a:solidFill>
            </a:endParaRPr>
          </a:p>
          <a:p>
            <a:endParaRPr lang="en-US" sz="1800" b="1" dirty="0">
              <a:solidFill>
                <a:srgbClr val="0080FF"/>
              </a:solidFill>
            </a:endParaRPr>
          </a:p>
        </p:txBody>
      </p:sp>
      <p:pic>
        <p:nvPicPr>
          <p:cNvPr id="6" name="Picture 5" descr="95-0308-12.hr-small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06" y="3261785"/>
            <a:ext cx="2212062" cy="1769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95-309-2-small.t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11" y="4864413"/>
            <a:ext cx="2022327" cy="1362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/>
          <a:srcRect r="37244" b="49633"/>
          <a:stretch/>
        </p:blipFill>
        <p:spPr>
          <a:xfrm>
            <a:off x="3557229" y="3386550"/>
            <a:ext cx="3109499" cy="18742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900918">
            <a:off x="8415896" y="-117594"/>
            <a:ext cx="616317" cy="11699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1"/>
          <a:srcRect l="31743" r="39967" b="3487"/>
          <a:stretch/>
        </p:blipFill>
        <p:spPr>
          <a:xfrm>
            <a:off x="7366001" y="2929351"/>
            <a:ext cx="1337671" cy="3420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5674016" y="6042362"/>
            <a:ext cx="1663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I was 13 years old…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00299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</a:t>
            </a:r>
            <a:r>
              <a:rPr lang="en-US" dirty="0" smtClean="0"/>
              <a:t>ompatibility with SM </a:t>
            </a:r>
            <a:r>
              <a:rPr lang="en-US" dirty="0" err="1" smtClean="0"/>
              <a:t>σ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November 20,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20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The combined best-fit signal relative to the standard model </a:t>
            </a:r>
            <a:r>
              <a:rPr lang="en-US" sz="1800" dirty="0" smtClean="0"/>
              <a:t>expectation at </a:t>
            </a:r>
            <a:r>
              <a:rPr lang="en-US" sz="1800" dirty="0"/>
              <a:t>the measured mass </a:t>
            </a:r>
            <a:r>
              <a:rPr lang="en-US" sz="1800" dirty="0" smtClean="0"/>
              <a:t> is:</a:t>
            </a:r>
          </a:p>
          <a:p>
            <a:pPr marL="0" indent="0" algn="ctr">
              <a:buNone/>
            </a:pPr>
            <a:r>
              <a:rPr lang="en-US" sz="1800" dirty="0" smtClean="0"/>
              <a:t>1.00 </a:t>
            </a:r>
            <a:r>
              <a:rPr lang="en-US" sz="1800" dirty="0"/>
              <a:t>± 0.09 (stat) +0.08 (</a:t>
            </a:r>
            <a:r>
              <a:rPr lang="en-US" sz="1800" dirty="0" err="1"/>
              <a:t>theo</a:t>
            </a:r>
            <a:r>
              <a:rPr lang="en-US" sz="1800" dirty="0"/>
              <a:t>) ± 0.07 (</a:t>
            </a:r>
            <a:r>
              <a:rPr lang="en-US" sz="1800" dirty="0" err="1"/>
              <a:t>syst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pic>
        <p:nvPicPr>
          <p:cNvPr id="8" name="Picture 7" descr="higgs_boson_handmad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001" y="228600"/>
            <a:ext cx="1076671" cy="8777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25" y="2658154"/>
            <a:ext cx="7129037" cy="344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0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Couplings deviations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November 20,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21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The couplings </a:t>
            </a:r>
            <a:r>
              <a:rPr lang="en-US" sz="1800" dirty="0"/>
              <a:t>to massive vector bosons and fermions </a:t>
            </a:r>
            <a:r>
              <a:rPr lang="en-US" sz="1800" dirty="0" smtClean="0"/>
              <a:t>are also explored</a:t>
            </a:r>
          </a:p>
        </p:txBody>
      </p:sp>
      <p:pic>
        <p:nvPicPr>
          <p:cNvPr id="6" name="Picture 5" descr="higgs_boson_handmad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001" y="228600"/>
            <a:ext cx="1076671" cy="8777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2608"/>
          <a:stretch/>
        </p:blipFill>
        <p:spPr>
          <a:xfrm>
            <a:off x="551254" y="2072996"/>
            <a:ext cx="3691533" cy="36633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120" y="2130716"/>
            <a:ext cx="3830947" cy="360559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19349" y="5914382"/>
            <a:ext cx="6299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Within uncertainties, everything is consistent with a SM Higgs</a:t>
            </a:r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58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172" y="2354531"/>
            <a:ext cx="5556336" cy="27988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LHC mass combination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November 20,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4294967295"/>
          </p:nvPr>
        </p:nvSpPr>
        <p:spPr>
          <a:xfrm>
            <a:off x="528638" y="1527175"/>
            <a:ext cx="8615362" cy="4883150"/>
          </a:xfrm>
        </p:spPr>
        <p:txBody>
          <a:bodyPr>
            <a:noAutofit/>
          </a:bodyPr>
          <a:lstStyle/>
          <a:p>
            <a:r>
              <a:rPr lang="en-US" sz="1800" dirty="0"/>
              <a:t>C</a:t>
            </a:r>
            <a:r>
              <a:rPr lang="en-US" sz="1800" dirty="0" smtClean="0"/>
              <a:t>ombination </a:t>
            </a:r>
            <a:r>
              <a:rPr lang="en-US" sz="1800" dirty="0"/>
              <a:t>of the Run 1 data from the two experiments, leading to improved precision for </a:t>
            </a:r>
            <a:r>
              <a:rPr lang="en-US" sz="1800" i="1" dirty="0" err="1"/>
              <a:t>m</a:t>
            </a:r>
            <a:r>
              <a:rPr lang="en-US" sz="1800" i="1" baseline="-25000" dirty="0" err="1"/>
              <a:t>H</a:t>
            </a:r>
            <a:r>
              <a:rPr lang="en-US" sz="1800" i="1" dirty="0"/>
              <a:t> </a:t>
            </a:r>
            <a:r>
              <a:rPr lang="en-US" sz="1800" i="1" dirty="0" smtClean="0"/>
              <a:t>(0.2%)</a:t>
            </a:r>
            <a:endParaRPr lang="en-US" sz="1800" dirty="0"/>
          </a:p>
          <a:p>
            <a:pPr marL="0" indent="0" algn="ctr">
              <a:buNone/>
            </a:pPr>
            <a:endParaRPr lang="en-US" sz="1800" b="1" dirty="0" smtClean="0">
              <a:solidFill>
                <a:srgbClr val="066FB1"/>
              </a:solidFill>
            </a:endParaRPr>
          </a:p>
          <a:p>
            <a:pPr marL="0" indent="0" algn="ctr">
              <a:buNone/>
            </a:pPr>
            <a:endParaRPr lang="en-US" sz="1800" b="1" dirty="0">
              <a:solidFill>
                <a:srgbClr val="066FB1"/>
              </a:solidFill>
            </a:endParaRPr>
          </a:p>
          <a:p>
            <a:pPr marL="0" indent="0" algn="ctr">
              <a:buNone/>
            </a:pPr>
            <a:endParaRPr lang="en-US" sz="1800" b="1" dirty="0" smtClean="0">
              <a:solidFill>
                <a:srgbClr val="066FB1"/>
              </a:solidFill>
            </a:endParaRPr>
          </a:p>
          <a:p>
            <a:pPr marL="0" indent="0" algn="ctr">
              <a:buNone/>
            </a:pPr>
            <a:endParaRPr lang="en-US" sz="1800" b="1" dirty="0">
              <a:solidFill>
                <a:srgbClr val="066FB1"/>
              </a:solidFill>
            </a:endParaRPr>
          </a:p>
          <a:p>
            <a:pPr marL="0" indent="0" algn="ctr">
              <a:buNone/>
            </a:pPr>
            <a:endParaRPr lang="en-US" sz="1800" b="1" dirty="0" smtClean="0">
              <a:solidFill>
                <a:srgbClr val="066FB1"/>
              </a:solidFill>
            </a:endParaRPr>
          </a:p>
          <a:p>
            <a:pPr marL="0" indent="0" algn="ctr">
              <a:buNone/>
            </a:pPr>
            <a:endParaRPr lang="en-US" sz="1800" b="1" dirty="0">
              <a:solidFill>
                <a:srgbClr val="066FB1"/>
              </a:solidFill>
            </a:endParaRPr>
          </a:p>
          <a:p>
            <a:pPr marL="0" indent="0" algn="ctr">
              <a:buNone/>
            </a:pPr>
            <a:endParaRPr lang="en-US" sz="1800" b="1" dirty="0" smtClean="0">
              <a:solidFill>
                <a:srgbClr val="066FB1"/>
              </a:solidFill>
            </a:endParaRPr>
          </a:p>
          <a:p>
            <a:pPr marL="0" indent="0" algn="ctr">
              <a:buNone/>
            </a:pPr>
            <a:endParaRPr lang="en-US" sz="1800" b="1" dirty="0" smtClean="0">
              <a:solidFill>
                <a:srgbClr val="066FB1"/>
              </a:solidFill>
            </a:endParaRPr>
          </a:p>
          <a:p>
            <a:pPr marL="0" indent="0" algn="ctr">
              <a:buNone/>
            </a:pPr>
            <a:endParaRPr lang="en-US" sz="1800" b="1" dirty="0">
              <a:solidFill>
                <a:srgbClr val="066FB1"/>
              </a:solidFill>
            </a:endParaRPr>
          </a:p>
          <a:p>
            <a:pPr marL="0" indent="0" algn="ctr">
              <a:buNone/>
            </a:pPr>
            <a:r>
              <a:rPr lang="en-US" sz="1800" b="1" dirty="0" err="1" smtClean="0">
                <a:solidFill>
                  <a:srgbClr val="066FB1"/>
                </a:solidFill>
              </a:rPr>
              <a:t>m</a:t>
            </a:r>
            <a:r>
              <a:rPr lang="en-US" sz="1800" b="1" baseline="-25000" dirty="0" err="1" smtClean="0">
                <a:solidFill>
                  <a:srgbClr val="066FB1"/>
                </a:solidFill>
              </a:rPr>
              <a:t>H</a:t>
            </a:r>
            <a:r>
              <a:rPr lang="en-US" sz="1800" b="1" dirty="0">
                <a:solidFill>
                  <a:srgbClr val="066FB1"/>
                </a:solidFill>
              </a:rPr>
              <a:t>=</a:t>
            </a:r>
            <a:r>
              <a:rPr lang="en-US" sz="1800" b="1" dirty="0" smtClean="0">
                <a:solidFill>
                  <a:srgbClr val="066FB1"/>
                </a:solidFill>
              </a:rPr>
              <a:t>125.09±0.24 </a:t>
            </a:r>
            <a:r>
              <a:rPr lang="en-US" sz="1800" b="1" dirty="0" err="1" smtClean="0">
                <a:solidFill>
                  <a:srgbClr val="066FB1"/>
                </a:solidFill>
              </a:rPr>
              <a:t>GeV</a:t>
            </a:r>
            <a:r>
              <a:rPr lang="en-US" sz="1800" b="1" dirty="0" smtClean="0">
                <a:solidFill>
                  <a:srgbClr val="066FB1"/>
                </a:solidFill>
              </a:rPr>
              <a:t>=125.09</a:t>
            </a:r>
            <a:r>
              <a:rPr lang="en-US" sz="1800" b="1" dirty="0">
                <a:solidFill>
                  <a:srgbClr val="066FB1"/>
                </a:solidFill>
              </a:rPr>
              <a:t>±</a:t>
            </a:r>
            <a:r>
              <a:rPr lang="en-US" sz="1800" b="1" dirty="0" smtClean="0">
                <a:solidFill>
                  <a:srgbClr val="066FB1"/>
                </a:solidFill>
              </a:rPr>
              <a:t>0.21(stat.)</a:t>
            </a:r>
            <a:r>
              <a:rPr lang="en-US" sz="1800" b="1" dirty="0">
                <a:solidFill>
                  <a:srgbClr val="066FB1"/>
                </a:solidFill>
              </a:rPr>
              <a:t> ±</a:t>
            </a:r>
            <a:r>
              <a:rPr lang="en-US" sz="1800" b="1" dirty="0" smtClean="0">
                <a:solidFill>
                  <a:srgbClr val="066FB1"/>
                </a:solidFill>
              </a:rPr>
              <a:t>0.11(syst.)</a:t>
            </a:r>
            <a:r>
              <a:rPr lang="en-US" sz="1800" b="1" dirty="0" err="1" smtClean="0">
                <a:solidFill>
                  <a:srgbClr val="066FB1"/>
                </a:solidFill>
              </a:rPr>
              <a:t>GeV</a:t>
            </a:r>
            <a:endParaRPr lang="en-US" sz="1800" b="1" dirty="0" smtClean="0">
              <a:solidFill>
                <a:srgbClr val="066FB1"/>
              </a:solidFill>
            </a:endParaRPr>
          </a:p>
          <a:p>
            <a:pPr marL="0" indent="0" algn="ctr">
              <a:buNone/>
            </a:pPr>
            <a:endParaRPr lang="en-US" sz="1100" dirty="0"/>
          </a:p>
          <a:p>
            <a:r>
              <a:rPr lang="en-US" sz="1800" dirty="0" smtClean="0"/>
              <a:t>The uncertainty </a:t>
            </a:r>
            <a:r>
              <a:rPr lang="en-US" sz="1800" dirty="0"/>
              <a:t>is dominated by the statistical term, </a:t>
            </a:r>
            <a:r>
              <a:rPr lang="en-US" sz="1800" dirty="0"/>
              <a:t>s</a:t>
            </a:r>
            <a:r>
              <a:rPr lang="en-US" sz="1800" dirty="0" smtClean="0"/>
              <a:t>ystematic uncertainty dominated </a:t>
            </a:r>
            <a:r>
              <a:rPr lang="en-US" sz="1800" dirty="0"/>
              <a:t>by </a:t>
            </a:r>
            <a:r>
              <a:rPr lang="en-US" sz="1800" dirty="0" smtClean="0"/>
              <a:t>the energy</a:t>
            </a:r>
            <a:r>
              <a:rPr lang="en-US" sz="1800" dirty="0" smtClean="0"/>
              <a:t>/momentum scales/</a:t>
            </a:r>
            <a:r>
              <a:rPr lang="en-US" sz="1800" dirty="0"/>
              <a:t>resolution of </a:t>
            </a:r>
            <a:r>
              <a:rPr lang="en-US" sz="1800" dirty="0" err="1"/>
              <a:t>γ</a:t>
            </a:r>
            <a:r>
              <a:rPr lang="en-US" sz="1800" dirty="0"/>
              <a:t>, e, and µ </a:t>
            </a:r>
            <a:endParaRPr lang="en-US" sz="1800" dirty="0"/>
          </a:p>
        </p:txBody>
      </p:sp>
      <p:sp>
        <p:nvSpPr>
          <p:cNvPr id="6" name="Rectangle 5"/>
          <p:cNvSpPr/>
          <p:nvPr/>
        </p:nvSpPr>
        <p:spPr>
          <a:xfrm rot="17608377">
            <a:off x="-224927" y="3376781"/>
            <a:ext cx="27005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sz="1400" dirty="0"/>
              <a:t>Phys. Rev. Lett. 114, 191803 (2015)</a:t>
            </a:r>
            <a:endParaRPr lang="en-US" sz="1400" dirty="0" smtClean="0">
              <a:hlinkClick r:id="rId3"/>
            </a:endParaRPr>
          </a:p>
          <a:p>
            <a:pPr algn="ctr"/>
            <a:r>
              <a:rPr lang="en-US" sz="1400" dirty="0" smtClean="0">
                <a:hlinkClick r:id="rId3"/>
              </a:rPr>
              <a:t>arXiv:1503.07589</a:t>
            </a:r>
            <a:endParaRPr lang="en-US" sz="1400" dirty="0" smtClean="0"/>
          </a:p>
        </p:txBody>
      </p:sp>
      <p:pic>
        <p:nvPicPr>
          <p:cNvPr id="11" name="Picture 10" descr="higgs_boson_handmade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001" y="228600"/>
            <a:ext cx="1076671" cy="87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03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LHC combination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November 20,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739" y="1559338"/>
            <a:ext cx="3007371" cy="282281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6113" y="5391000"/>
            <a:ext cx="8156266" cy="92333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W</a:t>
            </a:r>
            <a:r>
              <a:rPr lang="en-US" dirty="0" smtClean="0"/>
              <a:t>eak </a:t>
            </a:r>
            <a:r>
              <a:rPr lang="en-US" dirty="0"/>
              <a:t>neutral </a:t>
            </a:r>
            <a:r>
              <a:rPr lang="en-US" dirty="0" smtClean="0"/>
              <a:t>resonance, </a:t>
            </a:r>
            <a:r>
              <a:rPr lang="en-US" dirty="0"/>
              <a:t>with quantum numbers </a:t>
            </a:r>
            <a:r>
              <a:rPr lang="en-US" dirty="0" smtClean="0"/>
              <a:t>J</a:t>
            </a:r>
            <a:r>
              <a:rPr lang="en-US" baseline="30000" dirty="0" smtClean="0"/>
              <a:t>CP</a:t>
            </a:r>
            <a:r>
              <a:rPr lang="en-US" dirty="0" smtClean="0"/>
              <a:t> </a:t>
            </a:r>
            <a:r>
              <a:rPr lang="en-US" dirty="0"/>
              <a:t>= 0</a:t>
            </a:r>
            <a:r>
              <a:rPr lang="en-US" baseline="30000" dirty="0"/>
              <a:t>+</a:t>
            </a:r>
            <a:r>
              <a:rPr lang="en-US" baseline="30000" dirty="0" smtClean="0"/>
              <a:t>+</a:t>
            </a:r>
            <a:r>
              <a:rPr lang="en-US" dirty="0" smtClean="0"/>
              <a:t>, coupling </a:t>
            </a:r>
            <a:r>
              <a:rPr lang="en-US" dirty="0"/>
              <a:t>strengths compatible with the SM Higgs boson, and </a:t>
            </a:r>
            <a:r>
              <a:rPr lang="en-US" dirty="0" smtClean="0"/>
              <a:t>a </a:t>
            </a:r>
            <a:r>
              <a:rPr lang="en-US" dirty="0"/>
              <a:t>mass of 125.09</a:t>
            </a:r>
            <a:r>
              <a:rPr lang="en-US" dirty="0" smtClean="0"/>
              <a:t>, well </a:t>
            </a:r>
            <a:r>
              <a:rPr lang="en-US" dirty="0"/>
              <a:t>within the allowed </a:t>
            </a:r>
            <a:r>
              <a:rPr lang="en-US" dirty="0" smtClean="0"/>
              <a:t>SM Higgs </a:t>
            </a:r>
            <a:r>
              <a:rPr lang="en-US" dirty="0"/>
              <a:t>mass in the EWK </a:t>
            </a:r>
            <a:r>
              <a:rPr lang="en-US" dirty="0" smtClean="0"/>
              <a:t>fits</a:t>
            </a:r>
            <a:endParaRPr lang="en-US" baseline="30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25" y="1545970"/>
            <a:ext cx="2537349" cy="27165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158" y="1540659"/>
            <a:ext cx="2973656" cy="284149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4525" y="4341945"/>
            <a:ext cx="83078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combined signal yield relative to the </a:t>
            </a:r>
            <a:r>
              <a:rPr lang="en-US" dirty="0" smtClean="0"/>
              <a:t>SM expectation </a:t>
            </a:r>
            <a:r>
              <a:rPr lang="en-US" dirty="0"/>
              <a:t>is measured to be </a:t>
            </a:r>
            <a:r>
              <a:rPr lang="en-US" b="1" dirty="0"/>
              <a:t>1.09±</a:t>
            </a:r>
            <a:r>
              <a:rPr lang="en-US" b="1" dirty="0" smtClean="0"/>
              <a:t>0.11</a:t>
            </a:r>
          </a:p>
          <a:p>
            <a:pPr algn="ctr"/>
            <a:r>
              <a:rPr lang="en-US" dirty="0" smtClean="0"/>
              <a:t>It achieved observation </a:t>
            </a:r>
            <a:r>
              <a:rPr lang="en-US" dirty="0"/>
              <a:t>of </a:t>
            </a:r>
            <a:r>
              <a:rPr lang="en-US" dirty="0" smtClean="0"/>
              <a:t>H </a:t>
            </a:r>
            <a:r>
              <a:rPr lang="en-US" dirty="0"/>
              <a:t>→ </a:t>
            </a:r>
            <a:r>
              <a:rPr lang="en-US" i="1" dirty="0" err="1"/>
              <a:t>ττ</a:t>
            </a:r>
            <a:r>
              <a:rPr lang="en-US" i="1" dirty="0"/>
              <a:t> </a:t>
            </a:r>
            <a:r>
              <a:rPr lang="en-US" dirty="0" smtClean="0"/>
              <a:t> and </a:t>
            </a:r>
            <a:r>
              <a:rPr lang="en-US" dirty="0"/>
              <a:t>VBF </a:t>
            </a:r>
            <a:r>
              <a:rPr lang="en-US" dirty="0" smtClean="0"/>
              <a:t>production, not </a:t>
            </a:r>
            <a:r>
              <a:rPr lang="en-US" dirty="0"/>
              <a:t>possible by the experiments on their </a:t>
            </a:r>
            <a:r>
              <a:rPr lang="en-US" dirty="0" smtClean="0"/>
              <a:t>own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7040224" y="1340994"/>
            <a:ext cx="17165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hlinkClick r:id="rId5"/>
              </a:rPr>
              <a:t>CMS-PAS-HIG-15-002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755470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Looks like the SM Higgs from here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November 20,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24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2149379" y="2030895"/>
            <a:ext cx="4753293" cy="3479032"/>
            <a:chOff x="2591811" y="2908300"/>
            <a:chExt cx="5270500" cy="39497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91811" y="2908300"/>
              <a:ext cx="5270500" cy="39497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/>
            <a:srcRect l="12872" t="3297" r="26789" b="32801"/>
            <a:stretch/>
          </p:blipFill>
          <p:spPr>
            <a:xfrm>
              <a:off x="4391766" y="4048321"/>
              <a:ext cx="1656695" cy="1715650"/>
            </a:xfrm>
            <a:prstGeom prst="ellipse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4793725" y="5957638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Looks like it is from here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289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07" y="4103081"/>
            <a:ext cx="3053861" cy="22545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</a:t>
            </a:r>
            <a:r>
              <a:rPr lang="en-US" dirty="0" smtClean="0"/>
              <a:t>only </a:t>
            </a:r>
            <a:r>
              <a:rPr lang="en-US" dirty="0"/>
              <a:t>more data will tell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November 20,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25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-35749" t="-23749" r="-38506" b="12086"/>
          <a:stretch/>
        </p:blipFill>
        <p:spPr>
          <a:xfrm>
            <a:off x="2568762" y="2395430"/>
            <a:ext cx="4314944" cy="2640745"/>
          </a:xfrm>
          <a:prstGeom prst="ellipse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067" b="96067" l="867" r="9966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89257" y="4330738"/>
            <a:ext cx="2784261" cy="13403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50" y="1376657"/>
            <a:ext cx="3008018" cy="23036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3050" y="1351723"/>
            <a:ext cx="3069968" cy="27523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42546" y="5577393"/>
            <a:ext cx="272809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Projections at 14TeV-300/3000 fb</a:t>
            </a:r>
            <a:r>
              <a:rPr lang="en-US" sz="1400" baseline="30000" dirty="0" smtClean="0"/>
              <a:t>-1</a:t>
            </a:r>
          </a:p>
          <a:p>
            <a:pPr algn="ctr"/>
            <a:r>
              <a:rPr lang="en-US" sz="1400" dirty="0" smtClean="0"/>
              <a:t>From Snowmass</a:t>
            </a:r>
          </a:p>
          <a:p>
            <a:pPr algn="ctr"/>
            <a:r>
              <a:rPr lang="en-US" sz="1400" dirty="0" smtClean="0">
                <a:hlinkClick r:id="rId8"/>
              </a:rPr>
              <a:t>arXiv:1307.7135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132293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85800" y="2640744"/>
            <a:ext cx="7772400" cy="1311073"/>
          </a:xfrm>
          <a:prstGeom prst="rect">
            <a:avLst/>
          </a:prstGeom>
        </p:spPr>
        <p:txBody>
          <a:bodyPr/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Top physics at the LHC today</a:t>
            </a:r>
            <a:endParaRPr lang="en-US" dirty="0"/>
          </a:p>
        </p:txBody>
      </p:sp>
      <p:pic>
        <p:nvPicPr>
          <p:cNvPr id="4" name="Picture 3" descr="top_quar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420" y="3620258"/>
            <a:ext cx="1054608" cy="9448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01364" y="3323603"/>
            <a:ext cx="1890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Early analyses at 13TeV</a:t>
            </a:r>
            <a:endParaRPr lang="en-US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139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top quark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November 20, 2015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5F16-CEBF-5F4E-8D7E-6D0492501CAD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234851" y="1475894"/>
            <a:ext cx="4758361" cy="4680216"/>
          </a:xfrm>
        </p:spPr>
        <p:txBody>
          <a:bodyPr>
            <a:noAutofit/>
          </a:bodyPr>
          <a:lstStyle/>
          <a:p>
            <a:r>
              <a:rPr lang="en-US" sz="1800" b="1" dirty="0" smtClean="0">
                <a:solidFill>
                  <a:schemeClr val="accent1">
                    <a:lumMod val="50000"/>
                  </a:schemeClr>
                </a:solidFill>
              </a:rPr>
              <a:t>The Tevatron legacy</a:t>
            </a:r>
            <a:r>
              <a:rPr lang="en-US" sz="1800" dirty="0" smtClean="0">
                <a:solidFill>
                  <a:srgbClr val="000000"/>
                </a:solidFill>
              </a:rPr>
              <a:t>, </a:t>
            </a:r>
            <a:r>
              <a:rPr lang="en-US" sz="1800" dirty="0" smtClean="0"/>
              <a:t>together with a certified top factory →   we </a:t>
            </a:r>
            <a:r>
              <a:rPr lang="en-US" sz="1800" dirty="0"/>
              <a:t>are getting to know the top quark really </a:t>
            </a:r>
            <a:r>
              <a:rPr lang="en-US" sz="1800" dirty="0" smtClean="0"/>
              <a:t>well</a:t>
            </a:r>
          </a:p>
          <a:p>
            <a:r>
              <a:rPr lang="en-US" sz="1800" dirty="0" smtClean="0"/>
              <a:t>Already in the high precision regime:</a:t>
            </a:r>
            <a:endParaRPr lang="en-US" sz="1800" dirty="0"/>
          </a:p>
          <a:p>
            <a:pPr lvl="1"/>
            <a:r>
              <a:rPr lang="en-US" sz="1800" b="1" dirty="0" err="1" smtClean="0">
                <a:solidFill>
                  <a:schemeClr val="accent4">
                    <a:lumMod val="75000"/>
                  </a:schemeClr>
                </a:solidFill>
              </a:rPr>
              <a:t>m</a:t>
            </a:r>
            <a:r>
              <a:rPr lang="en-US" sz="1800" b="1" baseline="-25000" dirty="0" err="1" smtClean="0">
                <a:solidFill>
                  <a:schemeClr val="accent4">
                    <a:lumMod val="75000"/>
                  </a:schemeClr>
                </a:solidFill>
              </a:rPr>
              <a:t>t</a:t>
            </a:r>
            <a:r>
              <a:rPr lang="nl-NL" sz="1800" b="1" baseline="-25000" dirty="0" smtClean="0">
                <a:solidFill>
                  <a:schemeClr val="accent4">
                    <a:lumMod val="75000"/>
                  </a:schemeClr>
                </a:solidFill>
              </a:rPr>
              <a:t>op</a:t>
            </a:r>
            <a:r>
              <a:rPr lang="nl-NL" sz="1800" b="1" dirty="0" smtClean="0">
                <a:solidFill>
                  <a:schemeClr val="accent4">
                    <a:lumMod val="75000"/>
                  </a:schemeClr>
                </a:solidFill>
              </a:rPr>
              <a:t> =172.44</a:t>
            </a:r>
            <a:r>
              <a:rPr lang="nl-NL" sz="1800" b="1" dirty="0">
                <a:solidFill>
                  <a:schemeClr val="accent4">
                    <a:lumMod val="75000"/>
                  </a:schemeClr>
                </a:solidFill>
              </a:rPr>
              <a:t>±0.13 (stat)±0.47 (</a:t>
            </a:r>
            <a:r>
              <a:rPr lang="nl-NL" sz="1800" b="1" dirty="0" err="1">
                <a:solidFill>
                  <a:schemeClr val="accent4">
                    <a:lumMod val="75000"/>
                  </a:schemeClr>
                </a:solidFill>
              </a:rPr>
              <a:t>syst</a:t>
            </a:r>
            <a:r>
              <a:rPr lang="nl-NL" sz="1800" b="1" dirty="0">
                <a:solidFill>
                  <a:schemeClr val="accent4">
                    <a:lumMod val="75000"/>
                  </a:schemeClr>
                </a:solidFill>
              </a:rPr>
              <a:t>) </a:t>
            </a:r>
            <a:r>
              <a:rPr lang="en-US" sz="1800" b="1" dirty="0" err="1" smtClean="0">
                <a:solidFill>
                  <a:schemeClr val="accent4">
                    <a:lumMod val="75000"/>
                  </a:schemeClr>
                </a:solidFill>
              </a:rPr>
              <a:t>GeV</a:t>
            </a:r>
            <a:endParaRPr lang="en-US" sz="1800" b="1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lvl="1"/>
            <a:r>
              <a:rPr lang="en-US" sz="1800" dirty="0" smtClean="0"/>
              <a:t>prompts </a:t>
            </a:r>
            <a:r>
              <a:rPr lang="en-US" sz="1800" dirty="0"/>
              <a:t>for a better understanding on how to </a:t>
            </a:r>
            <a:r>
              <a:rPr lang="en-US" sz="1800" dirty="0" smtClean="0"/>
              <a:t>link </a:t>
            </a:r>
            <a:r>
              <a:rPr lang="en-US" sz="1800" dirty="0"/>
              <a:t>our </a:t>
            </a:r>
            <a:r>
              <a:rPr lang="en-US" sz="1800" dirty="0" smtClean="0"/>
              <a:t>simulation </a:t>
            </a:r>
            <a:r>
              <a:rPr lang="en-US" sz="1800" dirty="0"/>
              <a:t>to fixed order calculation of </a:t>
            </a:r>
            <a:r>
              <a:rPr lang="en-US" sz="1800" dirty="0" smtClean="0"/>
              <a:t>m</a:t>
            </a:r>
            <a:r>
              <a:rPr lang="en-US" sz="1800" baseline="-25000" dirty="0" smtClean="0"/>
              <a:t>top</a:t>
            </a:r>
          </a:p>
          <a:p>
            <a:pPr lvl="1"/>
            <a:endParaRPr lang="en-US" sz="1800" b="1" baseline="-25000" dirty="0"/>
          </a:p>
          <a:p>
            <a:r>
              <a:rPr lang="en-US" sz="1800" dirty="0"/>
              <a:t>T</a:t>
            </a:r>
            <a:r>
              <a:rPr lang="en-US" sz="1800" dirty="0" smtClean="0"/>
              <a:t>he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heaviest elementary particle </a:t>
            </a:r>
            <a:r>
              <a:rPr lang="en-US" sz="1800" b="1" dirty="0" smtClean="0">
                <a:solidFill>
                  <a:schemeClr val="accent1">
                    <a:lumMod val="75000"/>
                  </a:schemeClr>
                </a:solidFill>
              </a:rPr>
              <a:t>known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r>
              <a:rPr lang="en-US" sz="1800" dirty="0" smtClean="0"/>
              <a:t>Short </a:t>
            </a:r>
            <a:r>
              <a:rPr lang="en-US" sz="1800" dirty="0"/>
              <a:t>lived → only quark that decays before hadronizing</a:t>
            </a:r>
          </a:p>
          <a:p>
            <a:pPr lvl="1"/>
            <a:r>
              <a:rPr lang="en-US" sz="1800" dirty="0"/>
              <a:t>direct access to </a:t>
            </a:r>
            <a:r>
              <a:rPr lang="en-US" sz="1800" dirty="0" smtClean="0"/>
              <a:t>properties</a:t>
            </a:r>
            <a:endParaRPr lang="en-US" sz="1800" b="1" dirty="0"/>
          </a:p>
          <a:p>
            <a:r>
              <a:rPr lang="en-US" sz="1800" dirty="0"/>
              <a:t>G</a:t>
            </a:r>
            <a:r>
              <a:rPr lang="en-US" sz="1800" dirty="0" smtClean="0"/>
              <a:t>ood </a:t>
            </a:r>
            <a:r>
              <a:rPr lang="en-US" sz="1800" dirty="0"/>
              <a:t>candidate to play a role in many scenarios of physics beyond the </a:t>
            </a:r>
            <a:r>
              <a:rPr lang="en-US" sz="1800" dirty="0" smtClean="0"/>
              <a:t>SM</a:t>
            </a:r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393" y="1319198"/>
            <a:ext cx="3964968" cy="4836912"/>
          </a:xfrm>
          <a:prstGeom prst="rect">
            <a:avLst/>
          </a:prstGeom>
        </p:spPr>
      </p:pic>
      <p:pic>
        <p:nvPicPr>
          <p:cNvPr id="11" name="Picture 10" descr="top_quar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114" y="301289"/>
            <a:ext cx="1054608" cy="9448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29471" y="5847524"/>
            <a:ext cx="21563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Submitted to Phys. Rev. </a:t>
            </a:r>
            <a:r>
              <a:rPr lang="en-US" sz="1400" dirty="0" smtClean="0"/>
              <a:t>D</a:t>
            </a:r>
          </a:p>
          <a:p>
            <a:pPr algn="ctr"/>
            <a:r>
              <a:rPr lang="en-US" sz="1400" dirty="0" smtClean="0"/>
              <a:t> </a:t>
            </a:r>
            <a:r>
              <a:rPr lang="en-US" sz="1400" dirty="0" smtClean="0">
                <a:hlinkClick r:id="rId4"/>
              </a:rPr>
              <a:t>arXiv:1509.04044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737791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Production and decay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1752" y="1527048"/>
            <a:ext cx="8503920" cy="3680196"/>
          </a:xfrm>
        </p:spPr>
        <p:txBody>
          <a:bodyPr>
            <a:normAutofit/>
          </a:bodyPr>
          <a:lstStyle/>
          <a:p>
            <a:r>
              <a:rPr lang="en-US" sz="1800" dirty="0"/>
              <a:t>At the LHC</a:t>
            </a:r>
            <a:r>
              <a:rPr lang="en-US" sz="1800" b="1" dirty="0"/>
              <a:t>,</a:t>
            </a:r>
            <a:r>
              <a:rPr lang="en-US" sz="1800" dirty="0"/>
              <a:t> top quarks are </a:t>
            </a:r>
            <a:r>
              <a:rPr lang="en-US" sz="1800" dirty="0" smtClean="0"/>
              <a:t>produced mainly in </a:t>
            </a:r>
            <a:r>
              <a:rPr lang="en-US" sz="1800" b="1" dirty="0" err="1"/>
              <a:t>ttbar</a:t>
            </a:r>
            <a:r>
              <a:rPr lang="en-US" sz="1800" b="1" dirty="0"/>
              <a:t> </a:t>
            </a:r>
            <a:r>
              <a:rPr lang="en-US" sz="1800" b="1" dirty="0" smtClean="0"/>
              <a:t>pairs</a:t>
            </a:r>
            <a:r>
              <a:rPr lang="en-US" sz="1800" dirty="0"/>
              <a:t> </a:t>
            </a:r>
            <a:r>
              <a:rPr lang="en-US" sz="1800" dirty="0" smtClean="0"/>
              <a:t>→ </a:t>
            </a:r>
            <a:r>
              <a:rPr lang="en-US" sz="1800" b="1" dirty="0" smtClean="0">
                <a:solidFill>
                  <a:schemeClr val="accent4">
                    <a:lumMod val="50000"/>
                  </a:schemeClr>
                </a:solidFill>
              </a:rPr>
              <a:t>strong interaction</a:t>
            </a:r>
            <a:endParaRPr lang="en-US" sz="1800" b="1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sz="1800" dirty="0" smtClean="0"/>
              <a:t>Alternative </a:t>
            </a:r>
            <a:r>
              <a:rPr lang="en-US" sz="1800" dirty="0"/>
              <a:t>mode, at a </a:t>
            </a:r>
            <a:r>
              <a:rPr lang="en-US" sz="1800" dirty="0" smtClean="0"/>
              <a:t>lower rate: </a:t>
            </a:r>
            <a:r>
              <a:rPr lang="en-US" sz="1800" b="1" dirty="0" smtClean="0"/>
              <a:t>Single </a:t>
            </a:r>
            <a:r>
              <a:rPr lang="en-US" sz="1800" b="1" dirty="0"/>
              <a:t>top quark </a:t>
            </a:r>
            <a:r>
              <a:rPr lang="en-US" sz="1800" b="1" dirty="0" smtClean="0"/>
              <a:t>production</a:t>
            </a:r>
            <a:r>
              <a:rPr lang="en-US" sz="1800" b="1" dirty="0" smtClean="0">
                <a:solidFill>
                  <a:srgbClr val="000000"/>
                </a:solidFill>
              </a:rPr>
              <a:t>→</a:t>
            </a:r>
            <a:r>
              <a:rPr lang="en-US" sz="1800" b="1" dirty="0" smtClean="0">
                <a:solidFill>
                  <a:srgbClr val="0080FF"/>
                </a:solidFill>
              </a:rPr>
              <a:t> </a:t>
            </a:r>
            <a:r>
              <a:rPr lang="en-US" sz="1800" b="1" dirty="0" smtClean="0">
                <a:solidFill>
                  <a:schemeClr val="accent1">
                    <a:lumMod val="75000"/>
                  </a:schemeClr>
                </a:solidFill>
              </a:rPr>
              <a:t>EWK interaction</a:t>
            </a:r>
          </a:p>
          <a:p>
            <a:pPr marL="274320" lvl="1" indent="0">
              <a:buNone/>
            </a:pPr>
            <a:endParaRPr lang="en-US" sz="1800" dirty="0"/>
          </a:p>
          <a:p>
            <a:endParaRPr lang="en-US" sz="1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DPF2015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" r="-1351" b="19501"/>
          <a:stretch/>
        </p:blipFill>
        <p:spPr>
          <a:xfrm>
            <a:off x="689020" y="2191975"/>
            <a:ext cx="3722998" cy="918850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20576"/>
              </p:ext>
            </p:extLst>
          </p:nvPr>
        </p:nvGraphicFramePr>
        <p:xfrm>
          <a:off x="911094" y="3683245"/>
          <a:ext cx="7552517" cy="1523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7649"/>
                <a:gridCol w="1413717"/>
                <a:gridCol w="1413717"/>
                <a:gridCol w="1413717"/>
                <a:gridCol w="1413717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σ</a:t>
                      </a:r>
                      <a:r>
                        <a:rPr lang="en-US" sz="1400" dirty="0" smtClean="0"/>
                        <a:t> [pb]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ttbar</a:t>
                      </a:r>
                      <a:endParaRPr lang="en-US" sz="14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t-channel</a:t>
                      </a:r>
                      <a:endParaRPr lang="en-US" sz="14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tW</a:t>
                      </a:r>
                      <a:endParaRPr lang="en-US" sz="1400" b="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s-channel</a:t>
                      </a:r>
                      <a:endParaRPr lang="en-US" sz="14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Tevatron (1.96TeV)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kumimoji="0" lang="en-US" sz="1400" kern="1200" dirty="0" smtClean="0"/>
                        <a:t>7.08</a:t>
                      </a:r>
                      <a:endParaRPr kumimoji="0" lang="en-US" sz="14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2.08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0.22 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kumimoji="0" lang="it-IT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1.046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LHC</a:t>
                      </a:r>
                      <a:r>
                        <a:rPr lang="en-US" sz="1400" baseline="0" dirty="0" smtClean="0"/>
                        <a:t> @ 7TeV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177.31</a:t>
                      </a:r>
                      <a:endParaRPr lang="en-US" sz="1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lang="en-US" sz="1400" smtClean="0"/>
                        <a:t>63.89 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lang="en-US" sz="1400" dirty="0" smtClean="0"/>
                        <a:t>15.74 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lang="en-US" sz="1400" dirty="0" smtClean="0"/>
                        <a:t>4.29 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LHC @ 8TeV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252.89</a:t>
                      </a:r>
                      <a:endParaRPr lang="en-US" sz="1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lang="en-US" sz="1400" smtClean="0"/>
                        <a:t>84.69 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lang="en-US" sz="1400" dirty="0" smtClean="0"/>
                        <a:t>22.2 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lang="en-US" sz="1400" smtClean="0"/>
                        <a:t>5.24 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LHC @ 13TeV</a:t>
                      </a:r>
                      <a:endParaRPr lang="en-US" sz="1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831.76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lang="en-US" sz="1400" dirty="0" smtClean="0"/>
                        <a:t>216.99 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lang="en-US" sz="1400" smtClean="0"/>
                        <a:t>71.2 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r>
                        <a:rPr lang="en-US" sz="1400" dirty="0" smtClean="0"/>
                        <a:t>10.32 </a:t>
                      </a:r>
                      <a:endParaRPr kumimoji="0" lang="it-IT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AR PL UMing HK" charset="0"/>
                        <a:cs typeface="AR PL UMing HK" charset="0"/>
                      </a:endParaRPr>
                    </a:p>
                  </a:txBody>
                  <a:tcPr marL="36000" marR="36000" marB="36000" anchor="ctr" horzOverflow="overflow"/>
                </a:tc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347" y="2217004"/>
            <a:ext cx="1440996" cy="10690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234" y="2644380"/>
            <a:ext cx="1406691" cy="96973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0941" y="2629781"/>
            <a:ext cx="1176167" cy="969734"/>
          </a:xfrm>
          <a:prstGeom prst="rect">
            <a:avLst/>
          </a:prstGeom>
          <a:effectLst/>
        </p:spPr>
      </p:pic>
      <p:sp>
        <p:nvSpPr>
          <p:cNvPr id="14" name="Right Brace 13"/>
          <p:cNvSpPr/>
          <p:nvPr/>
        </p:nvSpPr>
        <p:spPr>
          <a:xfrm rot="16200000" flipH="1">
            <a:off x="2328794" y="1530881"/>
            <a:ext cx="328285" cy="3517007"/>
          </a:xfrm>
          <a:prstGeom prst="rightBrace">
            <a:avLst>
              <a:gd name="adj1" fmla="val 8333"/>
              <a:gd name="adj2" fmla="val 8241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31318" y="5567613"/>
            <a:ext cx="46450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Top quarks decay almost exclusively as </a:t>
            </a:r>
            <a:r>
              <a:rPr lang="en-US" dirty="0" err="1" smtClean="0"/>
              <a:t>t→Wb</a:t>
            </a:r>
            <a:r>
              <a:rPr lang="en-US" dirty="0" smtClean="0"/>
              <a:t>  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W → </a:t>
            </a:r>
            <a:r>
              <a:rPr lang="en-US" b="1" dirty="0" err="1" smtClean="0"/>
              <a:t>lnu</a:t>
            </a:r>
            <a:r>
              <a:rPr lang="en-US" b="1" dirty="0" smtClean="0"/>
              <a:t> (~32%), </a:t>
            </a:r>
            <a:r>
              <a:rPr lang="en-US" b="1" dirty="0" err="1" smtClean="0"/>
              <a:t>qq</a:t>
            </a:r>
            <a:r>
              <a:rPr lang="en-US" b="1" dirty="0" smtClean="0"/>
              <a:t> (~67%)</a:t>
            </a:r>
            <a:endParaRPr lang="en-US" b="1" dirty="0"/>
          </a:p>
        </p:txBody>
      </p:sp>
      <p:pic>
        <p:nvPicPr>
          <p:cNvPr id="15" name="Picture 14" descr="top_quark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114" y="301289"/>
            <a:ext cx="1054608" cy="9448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2238" y="5333298"/>
            <a:ext cx="1564105" cy="93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922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Dilepton cross section at 13TeV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November 20,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Already with the very early data of Run-2 we measured the top pair production cross section </a:t>
            </a:r>
          </a:p>
          <a:p>
            <a:r>
              <a:rPr lang="en-US" sz="1800" dirty="0"/>
              <a:t>e</a:t>
            </a:r>
            <a:r>
              <a:rPr lang="en-US" sz="1800" dirty="0" smtClean="0"/>
              <a:t>µ final state, 42pb</a:t>
            </a:r>
            <a:r>
              <a:rPr lang="en-US" sz="1800" baseline="30000" dirty="0" smtClean="0"/>
              <a:t>-1</a:t>
            </a:r>
            <a:r>
              <a:rPr lang="en-US" sz="1800" dirty="0" smtClean="0"/>
              <a:t>, no b-tagging </a:t>
            </a:r>
          </a:p>
          <a:p>
            <a:r>
              <a:rPr lang="en-US" sz="1800" dirty="0"/>
              <a:t>M</a:t>
            </a:r>
            <a:r>
              <a:rPr lang="en-US" sz="1800" dirty="0" smtClean="0"/>
              <a:t>ain systematics: trigger, </a:t>
            </a:r>
            <a:r>
              <a:rPr lang="en-US" sz="1800" dirty="0"/>
              <a:t>lepton identification and isolation </a:t>
            </a:r>
            <a:r>
              <a:rPr lang="en-US" sz="1800" dirty="0" smtClean="0"/>
              <a:t>efficiencies (&lt;5%) </a:t>
            </a:r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</p:txBody>
      </p:sp>
      <p:pic>
        <p:nvPicPr>
          <p:cNvPr id="6" name="Picture 5" descr="top_quar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114" y="301289"/>
            <a:ext cx="1054608" cy="9448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940047"/>
            <a:ext cx="8392811" cy="289164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04800" y="5914738"/>
            <a:ext cx="4365658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l-GR" dirty="0" smtClean="0"/>
              <a:t>σ</a:t>
            </a:r>
            <a:r>
              <a:rPr lang="en-US" baseline="-25000" dirty="0" err="1" smtClean="0"/>
              <a:t>tt</a:t>
            </a:r>
            <a:r>
              <a:rPr lang="en-US" dirty="0" smtClean="0"/>
              <a:t>= 769±60 </a:t>
            </a:r>
            <a:r>
              <a:rPr lang="en-US" dirty="0"/>
              <a:t>(stat</a:t>
            </a:r>
            <a:r>
              <a:rPr lang="en-US" dirty="0" smtClean="0"/>
              <a:t>)±55 </a:t>
            </a:r>
            <a:r>
              <a:rPr lang="en-US" dirty="0"/>
              <a:t>(</a:t>
            </a:r>
            <a:r>
              <a:rPr lang="en-US" dirty="0" err="1"/>
              <a:t>syst</a:t>
            </a:r>
            <a:r>
              <a:rPr lang="en-US" dirty="0" smtClean="0"/>
              <a:t>)±92 </a:t>
            </a:r>
            <a:r>
              <a:rPr lang="en-US" dirty="0"/>
              <a:t>(</a:t>
            </a:r>
            <a:r>
              <a:rPr lang="en-US" dirty="0" err="1"/>
              <a:t>lumi</a:t>
            </a:r>
            <a:r>
              <a:rPr lang="en-US" dirty="0"/>
              <a:t>) </a:t>
            </a:r>
            <a:r>
              <a:rPr lang="en-US" dirty="0" err="1" smtClean="0"/>
              <a:t>pb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407025" y="5828724"/>
            <a:ext cx="23403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Submitted to Phys. Rev. </a:t>
            </a:r>
            <a:r>
              <a:rPr lang="en-US" sz="1400" dirty="0" err="1" smtClean="0"/>
              <a:t>Lett</a:t>
            </a:r>
            <a:endParaRPr lang="en-US" sz="1400" dirty="0" smtClean="0">
              <a:hlinkClick r:id="rId4"/>
            </a:endParaRPr>
          </a:p>
          <a:p>
            <a:pPr algn="ctr"/>
            <a:r>
              <a:rPr lang="en-US" sz="1400" dirty="0" smtClean="0">
                <a:hlinkClick r:id="rId4"/>
              </a:rPr>
              <a:t>arXiv:1510.05302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959370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July 4, 2012</a:t>
            </a:r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November 20, 2015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CERN reported the discovery of the Higgs boson at the LHC:</a:t>
            </a:r>
          </a:p>
          <a:p>
            <a:pPr lvl="1"/>
            <a:r>
              <a:rPr lang="en-US" sz="1600" dirty="0">
                <a:hlinkClick r:id="rId2"/>
              </a:rPr>
              <a:t>http://press.web.cern.ch/press-releases/2012/07/cern-experiments-observe-particle-consistent-long-sought-higgs-</a:t>
            </a:r>
            <a:r>
              <a:rPr lang="en-US" sz="1600" dirty="0" smtClean="0">
                <a:hlinkClick r:id="rId2"/>
              </a:rPr>
              <a:t>boson</a:t>
            </a:r>
            <a:r>
              <a:rPr lang="en-US" sz="1600" dirty="0"/>
              <a:t> </a:t>
            </a:r>
            <a:r>
              <a:rPr lang="en-US" sz="1600" dirty="0" smtClean="0"/>
              <a:t>→ papers by ATLAS </a:t>
            </a:r>
            <a:r>
              <a:rPr lang="en-US" sz="1600" dirty="0"/>
              <a:t>and CMS </a:t>
            </a:r>
            <a:r>
              <a:rPr lang="en-US" sz="1600" dirty="0" smtClean="0"/>
              <a:t>[</a:t>
            </a:r>
            <a:r>
              <a:rPr lang="en-US" sz="1600" dirty="0" smtClean="0">
                <a:hlinkClick r:id="rId3"/>
              </a:rPr>
              <a:t>arXiv</a:t>
            </a:r>
            <a:r>
              <a:rPr lang="en-US" sz="1600" dirty="0">
                <a:hlinkClick r:id="rId3"/>
              </a:rPr>
              <a:t>:</a:t>
            </a:r>
            <a:r>
              <a:rPr lang="en-US" sz="1600" dirty="0" smtClean="0">
                <a:hlinkClick r:id="rId3"/>
              </a:rPr>
              <a:t>1207.7235</a:t>
            </a:r>
            <a:r>
              <a:rPr lang="en-US" sz="1600" dirty="0" smtClean="0"/>
              <a:t>] followed</a:t>
            </a:r>
          </a:p>
          <a:p>
            <a:r>
              <a:rPr lang="en-US" sz="1800" b="1" dirty="0" smtClean="0">
                <a:solidFill>
                  <a:schemeClr val="accent4"/>
                </a:solidFill>
              </a:rPr>
              <a:t>The Higgs boson was finally found </a:t>
            </a:r>
            <a:r>
              <a:rPr lang="en-US" sz="1800" dirty="0" smtClean="0"/>
              <a:t>after 60 years of searches</a:t>
            </a:r>
          </a:p>
        </p:txBody>
      </p:sp>
      <p:pic>
        <p:nvPicPr>
          <p:cNvPr id="5" name="Picture 4" descr="higgs_boson_handmade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001" y="228600"/>
            <a:ext cx="1076671" cy="8777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51207"/>
          <a:stretch/>
        </p:blipFill>
        <p:spPr>
          <a:xfrm>
            <a:off x="8510734" y="168353"/>
            <a:ext cx="294938" cy="7675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l="42612" t="35771" r="28191"/>
          <a:stretch/>
        </p:blipFill>
        <p:spPr>
          <a:xfrm>
            <a:off x="7056880" y="3522548"/>
            <a:ext cx="1587437" cy="26190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48113" y="6069493"/>
            <a:ext cx="1323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And I was 30…</a:t>
            </a:r>
            <a:endParaRPr lang="en-US" sz="1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52" y="3372972"/>
            <a:ext cx="5297573" cy="27723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4559" y="3614535"/>
            <a:ext cx="2994295" cy="2071001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505378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l+jets</a:t>
            </a:r>
            <a:r>
              <a:rPr lang="en-US" dirty="0" smtClean="0"/>
              <a:t> cross section at 13TeV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November 20,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With the same luminosity, also the </a:t>
            </a:r>
            <a:r>
              <a:rPr lang="en-US" sz="1800" dirty="0" err="1" smtClean="0"/>
              <a:t>l+jets</a:t>
            </a:r>
            <a:r>
              <a:rPr lang="en-US" sz="1800" dirty="0"/>
              <a:t> </a:t>
            </a:r>
            <a:r>
              <a:rPr lang="en-US" sz="1800" dirty="0" smtClean="0"/>
              <a:t>channel is explored</a:t>
            </a:r>
          </a:p>
          <a:p>
            <a:r>
              <a:rPr lang="en-US" sz="1800" dirty="0"/>
              <a:t>E</a:t>
            </a:r>
            <a:r>
              <a:rPr lang="en-US" sz="1800" dirty="0" smtClean="0"/>
              <a:t>vents with at </a:t>
            </a:r>
            <a:r>
              <a:rPr lang="en-US" sz="1800" dirty="0"/>
              <a:t>least four </a:t>
            </a:r>
            <a:r>
              <a:rPr lang="en-US" sz="1800" dirty="0" smtClean="0"/>
              <a:t>jets (one b-tagged) </a:t>
            </a:r>
            <a:r>
              <a:rPr lang="en-US" sz="1800" dirty="0"/>
              <a:t>and </a:t>
            </a:r>
            <a:r>
              <a:rPr lang="en-US" sz="1800" dirty="0" smtClean="0"/>
              <a:t>exactly one e </a:t>
            </a:r>
            <a:r>
              <a:rPr lang="en-US" sz="1800" dirty="0"/>
              <a:t>o</a:t>
            </a:r>
            <a:r>
              <a:rPr lang="en-US" sz="1800" dirty="0" smtClean="0"/>
              <a:t>r µ</a:t>
            </a:r>
            <a:endParaRPr lang="en-US" sz="1800" dirty="0"/>
          </a:p>
          <a:p>
            <a:r>
              <a:rPr lang="en-US" sz="1800" dirty="0" smtClean="0"/>
              <a:t>Full system reconstructed</a:t>
            </a:r>
          </a:p>
          <a:p>
            <a:r>
              <a:rPr lang="en-US" sz="1800" dirty="0" smtClean="0"/>
              <a:t>Main systematic uncertainties: b-tagging, PDF (~5%)</a:t>
            </a:r>
          </a:p>
        </p:txBody>
      </p:sp>
      <p:pic>
        <p:nvPicPr>
          <p:cNvPr id="6" name="Picture 5" descr="top_quar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114" y="301289"/>
            <a:ext cx="1054608" cy="94488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021596" y="6004472"/>
            <a:ext cx="17537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hlinkClick r:id="rId3"/>
              </a:rPr>
              <a:t>CMS-PAS-TOP-15-005 </a:t>
            </a:r>
            <a:endParaRPr lang="en-US" sz="14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" y="2947830"/>
            <a:ext cx="7985262" cy="283434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04800" y="5914382"/>
            <a:ext cx="418698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l-GR" dirty="0"/>
              <a:t>σ</a:t>
            </a:r>
            <a:r>
              <a:rPr lang="en-US" baseline="-25000" dirty="0" err="1"/>
              <a:t>tt</a:t>
            </a:r>
            <a:r>
              <a:rPr lang="en-US" dirty="0"/>
              <a:t>= </a:t>
            </a:r>
            <a:r>
              <a:rPr lang="en-US" dirty="0" smtClean="0"/>
              <a:t>836±27(stat)±84(sys)±100(</a:t>
            </a:r>
            <a:r>
              <a:rPr lang="en-US" dirty="0" err="1" smtClean="0"/>
              <a:t>lumi</a:t>
            </a:r>
            <a:r>
              <a:rPr lang="en-US" dirty="0" smtClean="0"/>
              <a:t>) </a:t>
            </a:r>
            <a:r>
              <a:rPr lang="en-US" dirty="0" err="1" smtClean="0"/>
              <a:t>pb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948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Differential distributions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November 20,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01752" y="1486944"/>
            <a:ext cx="8503920" cy="45720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With 71pb</a:t>
            </a:r>
            <a:r>
              <a:rPr lang="en-US" sz="1800" baseline="30000" dirty="0" smtClean="0"/>
              <a:t>-1</a:t>
            </a:r>
            <a:r>
              <a:rPr lang="en-US" sz="1800" dirty="0" smtClean="0"/>
              <a:t> </a:t>
            </a:r>
            <a:r>
              <a:rPr lang="en-US" sz="1800" dirty="0"/>
              <a:t>at </a:t>
            </a:r>
            <a:r>
              <a:rPr lang="en-US" sz="1800" dirty="0" smtClean="0"/>
              <a:t>13TeV, in the </a:t>
            </a:r>
            <a:r>
              <a:rPr lang="en-US" sz="1800" dirty="0" err="1" smtClean="0"/>
              <a:t>l+jets</a:t>
            </a:r>
            <a:r>
              <a:rPr lang="en-US" sz="1800" dirty="0" smtClean="0"/>
              <a:t> channel </a:t>
            </a:r>
          </a:p>
          <a:p>
            <a:r>
              <a:rPr lang="en-US" sz="1800" dirty="0" smtClean="0"/>
              <a:t>The distributions of </a:t>
            </a:r>
            <a:r>
              <a:rPr lang="en-US" sz="1800" b="1" dirty="0" err="1" smtClean="0"/>
              <a:t>E</a:t>
            </a:r>
            <a:r>
              <a:rPr lang="en-US" sz="1800" b="1" baseline="-25000" dirty="0" err="1" smtClean="0"/>
              <a:t>T</a:t>
            </a:r>
            <a:r>
              <a:rPr lang="en-US" sz="1800" b="1" baseline="30000" dirty="0" err="1" smtClean="0"/>
              <a:t>miss</a:t>
            </a:r>
            <a:r>
              <a:rPr lang="en-US" sz="1800" b="1" dirty="0" smtClean="0"/>
              <a:t>,</a:t>
            </a:r>
            <a:r>
              <a:rPr lang="en-US" sz="1800" b="1" dirty="0"/>
              <a:t> </a:t>
            </a:r>
            <a:r>
              <a:rPr lang="en-US" sz="1800" b="1" dirty="0" smtClean="0"/>
              <a:t>H</a:t>
            </a:r>
            <a:r>
              <a:rPr lang="en-US" sz="1800" b="1" baseline="-25000" dirty="0" smtClean="0"/>
              <a:t>T</a:t>
            </a:r>
            <a:r>
              <a:rPr lang="en-US" sz="1800" b="1" dirty="0" smtClean="0"/>
              <a:t>, S</a:t>
            </a:r>
            <a:r>
              <a:rPr lang="en-US" sz="1800" b="1" baseline="-25000" dirty="0" smtClean="0"/>
              <a:t>T</a:t>
            </a:r>
            <a:r>
              <a:rPr lang="en-US" sz="1800" b="1" dirty="0" smtClean="0"/>
              <a:t>, </a:t>
            </a:r>
            <a:r>
              <a:rPr lang="en-US" sz="1800" b="1" dirty="0" err="1" smtClean="0"/>
              <a:t>p</a:t>
            </a:r>
            <a:r>
              <a:rPr lang="en-US" sz="1800" b="1" baseline="30000" dirty="0" err="1" smtClean="0"/>
              <a:t>W</a:t>
            </a:r>
            <a:r>
              <a:rPr lang="en-US" sz="1800" b="1" baseline="-25000" dirty="0" err="1" smtClean="0"/>
              <a:t>T</a:t>
            </a:r>
            <a:r>
              <a:rPr lang="en-US" sz="1800" b="1" dirty="0" smtClean="0"/>
              <a:t>, jet </a:t>
            </a:r>
            <a:r>
              <a:rPr lang="en-US" sz="1800" b="1" dirty="0"/>
              <a:t>multiplicity, </a:t>
            </a:r>
            <a:r>
              <a:rPr lang="en-US" sz="1800" b="1" dirty="0" smtClean="0"/>
              <a:t>lepton </a:t>
            </a:r>
            <a:r>
              <a:rPr lang="en-US" sz="1800" b="1" dirty="0" err="1" smtClean="0"/>
              <a:t>p</a:t>
            </a:r>
            <a:r>
              <a:rPr lang="en-US" sz="1800" b="1" baseline="-25000" dirty="0" err="1" smtClean="0"/>
              <a:t>T</a:t>
            </a:r>
            <a:r>
              <a:rPr lang="en-US" sz="1800" b="1" dirty="0" smtClean="0"/>
              <a:t>, </a:t>
            </a:r>
            <a:r>
              <a:rPr lang="en-US" sz="1800" b="1" dirty="0"/>
              <a:t>and </a:t>
            </a:r>
            <a:r>
              <a:rPr lang="en-US" sz="1800" b="1" dirty="0" smtClean="0"/>
              <a:t>lepton |</a:t>
            </a:r>
            <a:r>
              <a:rPr lang="en-US" sz="1800" b="1" dirty="0" err="1" smtClean="0"/>
              <a:t>η</a:t>
            </a:r>
            <a:r>
              <a:rPr lang="en-US" sz="1800" b="1" dirty="0" smtClean="0"/>
              <a:t>|</a:t>
            </a:r>
            <a:r>
              <a:rPr lang="en-US" sz="1800" dirty="0" smtClean="0"/>
              <a:t> are </a:t>
            </a:r>
            <a:r>
              <a:rPr lang="en-US" sz="1800" b="1" dirty="0">
                <a:solidFill>
                  <a:srgbClr val="1CA2F7"/>
                </a:solidFill>
              </a:rPr>
              <a:t>unfolded to particle level </a:t>
            </a:r>
            <a:r>
              <a:rPr lang="en-US" sz="1800" dirty="0" smtClean="0"/>
              <a:t>and </a:t>
            </a:r>
            <a:r>
              <a:rPr lang="en-US" sz="1800" dirty="0"/>
              <a:t>compared to predictions from different </a:t>
            </a:r>
            <a:r>
              <a:rPr lang="en-US" sz="1800" dirty="0" smtClean="0"/>
              <a:t>event generators </a:t>
            </a:r>
            <a:r>
              <a:rPr lang="en-US" sz="1800" dirty="0"/>
              <a:t>and MC </a:t>
            </a:r>
            <a:r>
              <a:rPr lang="en-US" sz="1800" dirty="0" smtClean="0"/>
              <a:t>tunes</a:t>
            </a:r>
            <a:endParaRPr lang="en-US" sz="1800" dirty="0"/>
          </a:p>
          <a:p>
            <a:r>
              <a:rPr lang="en-US" sz="1800" dirty="0" smtClean="0"/>
              <a:t>Main systematic uncertainties: modeling </a:t>
            </a:r>
            <a:r>
              <a:rPr lang="en-US" sz="1800" dirty="0"/>
              <a:t>of the </a:t>
            </a:r>
            <a:r>
              <a:rPr lang="en-US" sz="1800" dirty="0" smtClean="0"/>
              <a:t>hadronization, </a:t>
            </a:r>
            <a:r>
              <a:rPr lang="en-US" sz="1800" dirty="0"/>
              <a:t>choice of NLO generator,  </a:t>
            </a:r>
            <a:r>
              <a:rPr lang="en-US" sz="1800" dirty="0" smtClean="0"/>
              <a:t>QCD background estimation</a:t>
            </a:r>
            <a:endParaRPr lang="en-US" sz="1800" dirty="0"/>
          </a:p>
        </p:txBody>
      </p:sp>
      <p:pic>
        <p:nvPicPr>
          <p:cNvPr id="9" name="Picture 8" descr="top_quar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114" y="301289"/>
            <a:ext cx="1054608" cy="9448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899269" y="3067775"/>
            <a:ext cx="17169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hlinkClick r:id="rId3"/>
              </a:rPr>
              <a:t>CMS-PAS-TOP-15-013</a:t>
            </a:r>
            <a:endParaRPr lang="en-US" sz="1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72" y="3327179"/>
            <a:ext cx="6262973" cy="304108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851370" y="3958818"/>
            <a:ext cx="2139487" cy="2222299"/>
          </a:xfrm>
          <a:prstGeom prst="rect">
            <a:avLst/>
          </a:prstGeom>
          <a:solidFill>
            <a:schemeClr val="bg1"/>
          </a:solidFill>
          <a:ln w="57150" cmpd="sng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6005" y="3998922"/>
            <a:ext cx="760233" cy="7602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29693" y="4719051"/>
            <a:ext cx="199104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MET distribution: bridge from top to </a:t>
            </a:r>
            <a:r>
              <a:rPr lang="en-US" sz="1400" dirty="0" err="1" smtClean="0"/>
              <a:t>ttH</a:t>
            </a:r>
            <a:r>
              <a:rPr lang="en-US" sz="1400" dirty="0" smtClean="0"/>
              <a:t>, </a:t>
            </a:r>
            <a:r>
              <a:rPr lang="en-US" sz="1400" dirty="0" err="1" smtClean="0"/>
              <a:t>H→invisible</a:t>
            </a:r>
            <a:r>
              <a:rPr lang="en-US" sz="1400" dirty="0" smtClean="0"/>
              <a:t>, and to </a:t>
            </a:r>
            <a:endParaRPr lang="en-US" sz="1400" dirty="0" smtClean="0"/>
          </a:p>
          <a:p>
            <a:pPr algn="ctr"/>
            <a:r>
              <a:rPr lang="en-US" sz="1400" dirty="0" err="1" smtClean="0"/>
              <a:t>tt</a:t>
            </a:r>
            <a:r>
              <a:rPr lang="en-US" sz="1400" dirty="0" err="1" smtClean="0"/>
              <a:t>+SUSY</a:t>
            </a:r>
            <a:endParaRPr lang="en-US" sz="1400" dirty="0" smtClean="0"/>
          </a:p>
          <a:p>
            <a:pPr algn="ctr"/>
            <a:r>
              <a:rPr lang="en-US" sz="1400" dirty="0" smtClean="0"/>
              <a:t>See for example:</a:t>
            </a:r>
          </a:p>
          <a:p>
            <a:pPr algn="ctr"/>
            <a:r>
              <a:rPr lang="en-US" sz="1400" dirty="0" smtClean="0">
                <a:hlinkClick r:id="rId6"/>
              </a:rPr>
              <a:t>arXiv:1408.0011</a:t>
            </a:r>
            <a:endParaRPr lang="en-US" sz="1400" dirty="0" smtClean="0"/>
          </a:p>
          <a:p>
            <a:pPr algn="ctr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57995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top at 13TeV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November 20,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Already </a:t>
            </a:r>
            <a:r>
              <a:rPr lang="en-US" sz="1800" dirty="0" smtClean="0"/>
              <a:t>with 42pb</a:t>
            </a:r>
            <a:r>
              <a:rPr lang="en-US" sz="1800" baseline="30000" dirty="0" smtClean="0"/>
              <a:t>-1</a:t>
            </a:r>
            <a:r>
              <a:rPr lang="en-US" sz="1800" dirty="0" smtClean="0"/>
              <a:t> → single top cross section is measured in the t-channel</a:t>
            </a:r>
          </a:p>
          <a:p>
            <a:endParaRPr lang="en-US" sz="1800" dirty="0"/>
          </a:p>
        </p:txBody>
      </p:sp>
      <p:pic>
        <p:nvPicPr>
          <p:cNvPr id="6" name="Picture 5" descr="top_quar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114" y="301289"/>
            <a:ext cx="1054608" cy="9448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0" y="5626777"/>
            <a:ext cx="8503920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Once </a:t>
            </a:r>
            <a:r>
              <a:rPr lang="en-US" dirty="0">
                <a:solidFill>
                  <a:schemeClr val="bg1"/>
                </a:solidFill>
              </a:rPr>
              <a:t>a rare top production mode </a:t>
            </a:r>
            <a:r>
              <a:rPr lang="en-US" dirty="0" smtClean="0">
                <a:solidFill>
                  <a:schemeClr val="bg1"/>
                </a:solidFill>
              </a:rPr>
              <a:t>that was also </a:t>
            </a:r>
            <a:r>
              <a:rPr lang="en-US" u="sng" dirty="0" smtClean="0">
                <a:solidFill>
                  <a:schemeClr val="bg1"/>
                </a:solidFill>
              </a:rPr>
              <a:t>observed for the first time here  </a:t>
            </a:r>
            <a:r>
              <a:rPr lang="en-US" dirty="0" smtClean="0">
                <a:solidFill>
                  <a:schemeClr val="bg1"/>
                </a:solidFill>
              </a:rPr>
              <a:t>(2009), the single </a:t>
            </a:r>
            <a:r>
              <a:rPr lang="en-US" dirty="0">
                <a:solidFill>
                  <a:schemeClr val="bg1"/>
                </a:solidFill>
              </a:rPr>
              <a:t>top production is </a:t>
            </a:r>
            <a:r>
              <a:rPr lang="en-US" dirty="0" smtClean="0">
                <a:solidFill>
                  <a:schemeClr val="bg1"/>
                </a:solidFill>
              </a:rPr>
              <a:t>already a </a:t>
            </a:r>
            <a:r>
              <a:rPr lang="en-US" dirty="0">
                <a:solidFill>
                  <a:schemeClr val="bg1"/>
                </a:solidFill>
              </a:rPr>
              <a:t>SM candle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72" y="1883670"/>
            <a:ext cx="3911323" cy="369402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69718" y="1987519"/>
            <a:ext cx="463595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smtClean="0"/>
              <a:t>µ </a:t>
            </a:r>
            <a:r>
              <a:rPr lang="pl-PL" dirty="0" err="1" smtClean="0"/>
              <a:t>only</a:t>
            </a:r>
            <a:endParaRPr lang="pl-PL" dirty="0" smtClean="0"/>
          </a:p>
          <a:p>
            <a:r>
              <a:rPr lang="pl-PL" dirty="0" err="1"/>
              <a:t>F</a:t>
            </a:r>
            <a:r>
              <a:rPr lang="pl-PL" dirty="0" err="1" smtClean="0"/>
              <a:t>ollows</a:t>
            </a:r>
            <a:r>
              <a:rPr lang="pl-PL" dirty="0" smtClean="0"/>
              <a:t> Run-1 </a:t>
            </a:r>
            <a:r>
              <a:rPr lang="pl-PL" dirty="0" err="1" smtClean="0"/>
              <a:t>strategies</a:t>
            </a:r>
            <a:r>
              <a:rPr lang="pl-PL" dirty="0" smtClean="0"/>
              <a:t> </a:t>
            </a:r>
          </a:p>
          <a:p>
            <a:r>
              <a:rPr lang="pl-PL" dirty="0" smtClean="0"/>
              <a:t>cross </a:t>
            </a:r>
            <a:r>
              <a:rPr lang="pl-PL" dirty="0" err="1" smtClean="0"/>
              <a:t>section</a:t>
            </a:r>
            <a:r>
              <a:rPr lang="pl-PL" dirty="0" smtClean="0"/>
              <a:t> from a </a:t>
            </a:r>
            <a:r>
              <a:rPr lang="pl-PL" dirty="0" err="1" smtClean="0"/>
              <a:t>fit</a:t>
            </a:r>
            <a:r>
              <a:rPr lang="pl-PL" dirty="0" smtClean="0"/>
              <a:t> on the pseudorapidity of the </a:t>
            </a:r>
            <a:r>
              <a:rPr lang="en-US" dirty="0"/>
              <a:t>light-quark jet </a:t>
            </a:r>
            <a:r>
              <a:rPr lang="en-US" dirty="0" smtClean="0"/>
              <a:t>that comes from </a:t>
            </a:r>
            <a:r>
              <a:rPr lang="en-US" dirty="0"/>
              <a:t>the hard scattering </a:t>
            </a:r>
            <a:r>
              <a:rPr lang="en-US" dirty="0" smtClean="0"/>
              <a:t>process -often forward-,</a:t>
            </a:r>
            <a:r>
              <a:rPr lang="en-US" dirty="0" smtClean="0">
                <a:solidFill>
                  <a:srgbClr val="32525D"/>
                </a:solidFill>
              </a:rPr>
              <a:t> </a:t>
            </a:r>
            <a:r>
              <a:rPr lang="en-US" dirty="0" smtClean="0"/>
              <a:t>|</a:t>
            </a:r>
            <a:r>
              <a:rPr lang="en-US" dirty="0" err="1" smtClean="0"/>
              <a:t>η</a:t>
            </a:r>
            <a:r>
              <a:rPr lang="en-US" baseline="-25000" dirty="0" err="1" smtClean="0"/>
              <a:t>j</a:t>
            </a:r>
            <a:r>
              <a:rPr lang="en-US" baseline="-25000" dirty="0" smtClean="0"/>
              <a:t>’</a:t>
            </a:r>
            <a:r>
              <a:rPr lang="en-US" dirty="0" smtClean="0"/>
              <a:t>|</a:t>
            </a:r>
          </a:p>
          <a:p>
            <a:endParaRPr lang="pl-PL" dirty="0" smtClean="0"/>
          </a:p>
          <a:p>
            <a:r>
              <a:rPr lang="pl-PL" b="1" dirty="0" err="1" smtClean="0"/>
              <a:t>Statistically</a:t>
            </a:r>
            <a:r>
              <a:rPr lang="pl-PL" b="1" dirty="0" smtClean="0"/>
              <a:t> </a:t>
            </a:r>
            <a:r>
              <a:rPr lang="pl-PL" b="1" dirty="0" err="1" smtClean="0"/>
              <a:t>limited</a:t>
            </a:r>
            <a:endParaRPr lang="pl-PL" b="1" dirty="0"/>
          </a:p>
          <a:p>
            <a:r>
              <a:rPr lang="pl-PL" dirty="0" err="1" smtClean="0"/>
              <a:t>Main</a:t>
            </a:r>
            <a:r>
              <a:rPr lang="pl-PL" dirty="0" smtClean="0"/>
              <a:t> </a:t>
            </a:r>
            <a:r>
              <a:rPr lang="pl-PL" dirty="0" err="1" smtClean="0"/>
              <a:t>systematic</a:t>
            </a:r>
            <a:r>
              <a:rPr lang="pl-PL" dirty="0" smtClean="0"/>
              <a:t>: JES</a:t>
            </a:r>
          </a:p>
          <a:p>
            <a:r>
              <a:rPr lang="pl-PL" dirty="0" err="1" smtClean="0"/>
              <a:t>Observed</a:t>
            </a:r>
            <a:r>
              <a:rPr lang="pl-PL" dirty="0" smtClean="0"/>
              <a:t> </a:t>
            </a:r>
            <a:r>
              <a:rPr lang="en-US" dirty="0"/>
              <a:t>s</a:t>
            </a:r>
            <a:r>
              <a:rPr lang="en-US" dirty="0" smtClean="0"/>
              <a:t>ignificance: </a:t>
            </a:r>
            <a:r>
              <a:rPr lang="en-US" b="1" dirty="0" smtClean="0"/>
              <a:t>3.5σ</a:t>
            </a:r>
            <a:endParaRPr lang="en-US" b="1" dirty="0"/>
          </a:p>
          <a:p>
            <a:endParaRPr lang="en-US" dirty="0" smtClean="0"/>
          </a:p>
          <a:p>
            <a:endParaRPr lang="pl-PL" dirty="0"/>
          </a:p>
        </p:txBody>
      </p:sp>
      <p:sp>
        <p:nvSpPr>
          <p:cNvPr id="11" name="Rectangle 10"/>
          <p:cNvSpPr/>
          <p:nvPr/>
        </p:nvSpPr>
        <p:spPr>
          <a:xfrm>
            <a:off x="4219660" y="4718791"/>
            <a:ext cx="4602266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pl-PL" dirty="0" err="1"/>
              <a:t>σ</a:t>
            </a:r>
            <a:r>
              <a:rPr lang="pl-PL" baseline="-25000" dirty="0" err="1"/>
              <a:t>t</a:t>
            </a:r>
            <a:r>
              <a:rPr lang="pl-PL" baseline="-25000" dirty="0"/>
              <a:t>-channel </a:t>
            </a:r>
            <a:r>
              <a:rPr lang="pl-PL" dirty="0"/>
              <a:t>=274±98(</a:t>
            </a:r>
            <a:r>
              <a:rPr lang="pl-PL" dirty="0" err="1"/>
              <a:t>stat</a:t>
            </a:r>
            <a:r>
              <a:rPr lang="pl-PL" dirty="0"/>
              <a:t>.)±52(</a:t>
            </a:r>
            <a:r>
              <a:rPr lang="pl-PL" dirty="0" err="1"/>
              <a:t>syst</a:t>
            </a:r>
            <a:r>
              <a:rPr lang="pl-PL" dirty="0"/>
              <a:t>.)±33(</a:t>
            </a:r>
            <a:r>
              <a:rPr lang="pl-PL" dirty="0" err="1"/>
              <a:t>lumi</a:t>
            </a:r>
            <a:r>
              <a:rPr lang="pl-PL" dirty="0"/>
              <a:t>.) </a:t>
            </a:r>
            <a:r>
              <a:rPr lang="pl-PL" dirty="0" err="1"/>
              <a:t>pb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810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85800" y="2640744"/>
            <a:ext cx="7772400" cy="1311073"/>
          </a:xfrm>
          <a:prstGeom prst="rect">
            <a:avLst/>
          </a:prstGeom>
        </p:spPr>
        <p:txBody>
          <a:bodyPr/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Top </a:t>
            </a:r>
            <a:r>
              <a:rPr lang="en-US" u="sng" dirty="0" smtClean="0"/>
              <a:t>AND</a:t>
            </a:r>
            <a:r>
              <a:rPr lang="en-US" dirty="0" smtClean="0"/>
              <a:t> Higgs physics at the LHC today</a:t>
            </a:r>
            <a:endParaRPr lang="en-US" dirty="0"/>
          </a:p>
        </p:txBody>
      </p:sp>
      <p:pic>
        <p:nvPicPr>
          <p:cNvPr id="4" name="Picture 3" descr="top_quar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084" y="3620258"/>
            <a:ext cx="1054608" cy="944880"/>
          </a:xfrm>
          <a:prstGeom prst="rect">
            <a:avLst/>
          </a:prstGeom>
        </p:spPr>
      </p:pic>
      <p:pic>
        <p:nvPicPr>
          <p:cNvPr id="6" name="Picture 5" descr="higgs_boson_handmade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692" y="3576968"/>
            <a:ext cx="1159053" cy="9448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68602" y="3269191"/>
            <a:ext cx="1790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Looking at the future</a:t>
            </a:r>
            <a:endParaRPr lang="en-US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368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- Higgs coupling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November 20,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800" b="1" dirty="0" smtClean="0">
                <a:solidFill>
                  <a:srgbClr val="1CA2F7"/>
                </a:solidFill>
              </a:rPr>
              <a:t>The top-Higgs coupling is very strong in the SM</a:t>
            </a:r>
            <a:r>
              <a:rPr lang="en-US" sz="1800" dirty="0" smtClean="0"/>
              <a:t>, and because the top </a:t>
            </a:r>
            <a:r>
              <a:rPr lang="en-US" sz="1800" dirty="0"/>
              <a:t>is heavier than the </a:t>
            </a:r>
            <a:r>
              <a:rPr lang="en-US" sz="1800" dirty="0" smtClean="0"/>
              <a:t>Higgs → it cannot be </a:t>
            </a:r>
            <a:r>
              <a:rPr lang="en-US" sz="1800" dirty="0"/>
              <a:t>assessed by measuring </a:t>
            </a:r>
            <a:r>
              <a:rPr lang="en-US" sz="1800" dirty="0" smtClean="0"/>
              <a:t>Higgs </a:t>
            </a:r>
            <a:r>
              <a:rPr lang="en-US" sz="1800" dirty="0"/>
              <a:t>decays to top </a:t>
            </a:r>
            <a:r>
              <a:rPr lang="en-US" sz="1800" dirty="0" smtClean="0"/>
              <a:t>quark pairs</a:t>
            </a:r>
            <a:endParaRPr lang="en-US" sz="1800" dirty="0"/>
          </a:p>
        </p:txBody>
      </p:sp>
      <p:grpSp>
        <p:nvGrpSpPr>
          <p:cNvPr id="8" name="Group 7"/>
          <p:cNvGrpSpPr/>
          <p:nvPr/>
        </p:nvGrpSpPr>
        <p:grpSpPr>
          <a:xfrm>
            <a:off x="7347908" y="434969"/>
            <a:ext cx="1438128" cy="564529"/>
            <a:chOff x="7428116" y="301289"/>
            <a:chExt cx="1438128" cy="564529"/>
          </a:xfrm>
        </p:grpSpPr>
        <p:pic>
          <p:nvPicPr>
            <p:cNvPr id="6" name="Picture 5" descr="top_quark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6157" y="301289"/>
              <a:ext cx="630087" cy="564529"/>
            </a:xfrm>
            <a:prstGeom prst="rect">
              <a:avLst/>
            </a:prstGeom>
          </p:spPr>
        </p:pic>
        <p:pic>
          <p:nvPicPr>
            <p:cNvPr id="7" name="Picture 6" descr="higgs_boson_handmade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8116" y="301289"/>
              <a:ext cx="692489" cy="564529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616" y="2403109"/>
            <a:ext cx="2001256" cy="13990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975" y="3920803"/>
            <a:ext cx="1951656" cy="139015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03790" y="2483579"/>
            <a:ext cx="574363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Can be </a:t>
            </a:r>
            <a:r>
              <a:rPr lang="en-US" dirty="0"/>
              <a:t>experimentally </a:t>
            </a:r>
            <a:r>
              <a:rPr lang="en-US" dirty="0" smtClean="0"/>
              <a:t>constrained in </a:t>
            </a:r>
            <a:r>
              <a:rPr lang="en-US" b="1" dirty="0" smtClean="0"/>
              <a:t>gluon </a:t>
            </a:r>
            <a:r>
              <a:rPr lang="en-US" b="1" dirty="0"/>
              <a:t>fusion production</a:t>
            </a:r>
            <a:r>
              <a:rPr lang="en-US" dirty="0"/>
              <a:t> → happens via a fermion loop, top provides the dominant contribution </a:t>
            </a:r>
            <a:r>
              <a:rPr lang="en-US" dirty="0" smtClean="0"/>
              <a:t>-assuming </a:t>
            </a:r>
            <a:r>
              <a:rPr lang="en-US" dirty="0"/>
              <a:t>no new physics are contributing to the </a:t>
            </a:r>
            <a:r>
              <a:rPr lang="en-US" dirty="0" smtClean="0"/>
              <a:t>loop</a:t>
            </a:r>
            <a:endParaRPr lang="en-US" dirty="0"/>
          </a:p>
          <a:p>
            <a:pPr algn="just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27081" y="3834355"/>
            <a:ext cx="566850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schemeClr val="accent4">
                    <a:lumMod val="75000"/>
                  </a:schemeClr>
                </a:solidFill>
              </a:rPr>
              <a:t>H→γγ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dirty="0" smtClean="0"/>
              <a:t>has a </a:t>
            </a:r>
            <a:r>
              <a:rPr lang="en-US" dirty="0"/>
              <a:t>fermion loop diagram dominated by the top-quark </a:t>
            </a:r>
            <a:r>
              <a:rPr lang="en-US" dirty="0" smtClean="0"/>
              <a:t>contribution</a:t>
            </a:r>
          </a:p>
          <a:p>
            <a:endParaRPr lang="en-US" dirty="0"/>
          </a:p>
          <a:p>
            <a:r>
              <a:rPr lang="en-US" dirty="0"/>
              <a:t>Within uncertainties, </a:t>
            </a:r>
            <a:r>
              <a:rPr lang="en-US" dirty="0" smtClean="0"/>
              <a:t>current measurements </a:t>
            </a:r>
            <a:r>
              <a:rPr lang="en-US" dirty="0"/>
              <a:t>are so far consistent with the SM </a:t>
            </a:r>
            <a:r>
              <a:rPr lang="en-US" dirty="0" smtClean="0"/>
              <a:t>expectations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03790" y="5391208"/>
            <a:ext cx="8189984" cy="92333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 smtClean="0"/>
              <a:t>Probing </a:t>
            </a:r>
            <a:r>
              <a:rPr lang="en-US" dirty="0"/>
              <a:t>the top</a:t>
            </a:r>
            <a:r>
              <a:rPr lang="en-US" dirty="0" smtClean="0"/>
              <a:t>-</a:t>
            </a:r>
            <a:r>
              <a:rPr lang="en-US" dirty="0" smtClean="0"/>
              <a:t>Higgs</a:t>
            </a:r>
            <a:r>
              <a:rPr lang="en-US" dirty="0" smtClean="0"/>
              <a:t> </a:t>
            </a:r>
            <a:r>
              <a:rPr lang="en-US" dirty="0"/>
              <a:t>Yukawa coupling directly requires a process that results in both a </a:t>
            </a:r>
            <a:r>
              <a:rPr lang="en-US" dirty="0" smtClean="0"/>
              <a:t>Higgs boson </a:t>
            </a:r>
            <a:r>
              <a:rPr lang="en-US" dirty="0"/>
              <a:t>and top quarks explicitly reconstructed via their final-state decay </a:t>
            </a:r>
            <a:r>
              <a:rPr lang="en-US" dirty="0" smtClean="0"/>
              <a:t>products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177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5099916" y="3183451"/>
            <a:ext cx="3890752" cy="3201648"/>
          </a:xfrm>
          <a:prstGeom prst="rect">
            <a:avLst/>
          </a:prstGeom>
          <a:solidFill>
            <a:schemeClr val="bg1"/>
          </a:solidFill>
          <a:ln w="57150" cmpd="sng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Production: </a:t>
            </a:r>
            <a:r>
              <a:rPr lang="en-US" dirty="0" err="1" smtClean="0"/>
              <a:t>ttH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November 20,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35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297823"/>
          </a:xfrm>
        </p:spPr>
        <p:txBody>
          <a:bodyPr>
            <a:noAutofit/>
          </a:bodyPr>
          <a:lstStyle/>
          <a:p>
            <a:r>
              <a:rPr lang="en-US" sz="1800" b="1" dirty="0" smtClean="0">
                <a:solidFill>
                  <a:schemeClr val="accent1">
                    <a:lumMod val="75000"/>
                  </a:schemeClr>
                </a:solidFill>
              </a:rPr>
              <a:t>Higgs produced in association with a top pair</a:t>
            </a:r>
          </a:p>
          <a:p>
            <a:r>
              <a:rPr lang="en-US" sz="1800" dirty="0" smtClean="0"/>
              <a:t>It does not happen often:</a:t>
            </a:r>
          </a:p>
          <a:p>
            <a:pPr lvl="1"/>
            <a:r>
              <a:rPr lang="en-US" sz="1600" dirty="0" smtClean="0"/>
              <a:t>It is the </a:t>
            </a:r>
            <a:r>
              <a:rPr lang="en-US" sz="1600" b="1" dirty="0" smtClean="0">
                <a:solidFill>
                  <a:schemeClr val="accent1">
                    <a:lumMod val="50000"/>
                  </a:schemeClr>
                </a:solidFill>
              </a:rPr>
              <a:t>sixth process </a:t>
            </a:r>
            <a:r>
              <a:rPr lang="en-US" sz="1600" dirty="0" smtClean="0"/>
              <a:t>in terms of production cross section at the LHC (with a slightly </a:t>
            </a:r>
            <a:r>
              <a:rPr lang="en-US" sz="1600" dirty="0" smtClean="0"/>
              <a:t>lower </a:t>
            </a:r>
            <a:r>
              <a:rPr lang="en-US" sz="1600" dirty="0" smtClean="0"/>
              <a:t>rate than </a:t>
            </a:r>
            <a:r>
              <a:rPr lang="en-US" sz="1600" dirty="0" err="1" smtClean="0"/>
              <a:t>bbH</a:t>
            </a:r>
            <a:r>
              <a:rPr lang="en-US" sz="1600" dirty="0"/>
              <a:t>) → </a:t>
            </a:r>
            <a:r>
              <a:rPr lang="en-US" sz="1600" dirty="0" smtClean="0"/>
              <a:t>0.5pb at 13TeV </a:t>
            </a:r>
          </a:p>
          <a:p>
            <a:pPr marL="274320" lvl="1" indent="0">
              <a:buNone/>
            </a:pPr>
            <a:r>
              <a:rPr lang="en-US" sz="1600" dirty="0" smtClean="0"/>
              <a:t>      [though grows fast with √s →  0.13pb at 8TeV]</a:t>
            </a:r>
            <a:endParaRPr lang="en-US" sz="1800" dirty="0"/>
          </a:p>
          <a:p>
            <a:r>
              <a:rPr lang="en-US" sz="1800" dirty="0" smtClean="0"/>
              <a:t>But when it does, it is flashy:</a:t>
            </a:r>
          </a:p>
          <a:p>
            <a:pPr lvl="1"/>
            <a:r>
              <a:rPr lang="en-US" sz="1600" dirty="0" smtClean="0"/>
              <a:t>Final states with a Higgs decay and two </a:t>
            </a:r>
          </a:p>
          <a:p>
            <a:pPr marL="274320" lvl="1" indent="0">
              <a:buNone/>
            </a:pPr>
            <a:r>
              <a:rPr lang="en-US" sz="1600" dirty="0" smtClean="0"/>
              <a:t>      tops → </a:t>
            </a:r>
            <a:r>
              <a:rPr lang="en-US" sz="1600" b="1" dirty="0" err="1" smtClean="0"/>
              <a:t>HWWbb</a:t>
            </a:r>
            <a:endParaRPr lang="en-US" sz="1600" b="1" dirty="0" smtClean="0"/>
          </a:p>
          <a:p>
            <a:r>
              <a:rPr lang="en-US" sz="1800" dirty="0" smtClean="0"/>
              <a:t>With Run-1 data, we have studied this </a:t>
            </a:r>
          </a:p>
          <a:p>
            <a:pPr marL="0" indent="0">
              <a:buNone/>
            </a:pPr>
            <a:r>
              <a:rPr lang="en-US" sz="1800" dirty="0" smtClean="0"/>
              <a:t>     production in all possible channels</a:t>
            </a:r>
          </a:p>
          <a:p>
            <a:pPr lvl="1"/>
            <a:r>
              <a:rPr lang="en-US" sz="1400" dirty="0" err="1" smtClean="0"/>
              <a:t>H→bb</a:t>
            </a:r>
            <a:endParaRPr lang="en-US" sz="1400" dirty="0" smtClean="0"/>
          </a:p>
          <a:p>
            <a:pPr lvl="1"/>
            <a:r>
              <a:rPr lang="en-US" sz="1400" dirty="0" smtClean="0"/>
              <a:t>H </a:t>
            </a:r>
            <a:r>
              <a:rPr lang="en-US" sz="1400" dirty="0"/>
              <a:t>→ </a:t>
            </a:r>
            <a:r>
              <a:rPr lang="en-US" sz="1400" i="1" dirty="0" err="1"/>
              <a:t>γγ</a:t>
            </a:r>
            <a:r>
              <a:rPr lang="en-US" sz="1400" i="1" dirty="0"/>
              <a:t> </a:t>
            </a:r>
            <a:endParaRPr lang="en-US" sz="1400" dirty="0"/>
          </a:p>
          <a:p>
            <a:pPr lvl="1"/>
            <a:r>
              <a:rPr lang="en-US" sz="1400" dirty="0" smtClean="0"/>
              <a:t>H→WW</a:t>
            </a:r>
          </a:p>
          <a:p>
            <a:pPr lvl="1"/>
            <a:r>
              <a:rPr lang="en-US" sz="1400" dirty="0" smtClean="0"/>
              <a:t>H→ZZ</a:t>
            </a:r>
          </a:p>
          <a:p>
            <a:pPr lvl="1"/>
            <a:r>
              <a:rPr lang="en-US" sz="1400" dirty="0" smtClean="0"/>
              <a:t>H </a:t>
            </a:r>
            <a:r>
              <a:rPr lang="en-US" sz="1400" dirty="0"/>
              <a:t>→ </a:t>
            </a:r>
            <a:r>
              <a:rPr lang="en-US" sz="1400" i="1" dirty="0" err="1"/>
              <a:t>ττ</a:t>
            </a:r>
            <a:r>
              <a:rPr lang="en-US" sz="1400" i="1" dirty="0"/>
              <a:t> </a:t>
            </a:r>
            <a:endParaRPr lang="en-US" sz="1400" dirty="0"/>
          </a:p>
        </p:txBody>
      </p:sp>
      <p:pic>
        <p:nvPicPr>
          <p:cNvPr id="15" name="Picture 14" descr="top_quar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468" y="301289"/>
            <a:ext cx="427978" cy="383449"/>
          </a:xfrm>
          <a:prstGeom prst="rect">
            <a:avLst/>
          </a:prstGeom>
        </p:spPr>
      </p:pic>
      <p:pic>
        <p:nvPicPr>
          <p:cNvPr id="16" name="Picture 15" descr="higgs_boson_handmade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08" y="301289"/>
            <a:ext cx="470364" cy="383449"/>
          </a:xfrm>
          <a:prstGeom prst="rect">
            <a:avLst/>
          </a:prstGeom>
        </p:spPr>
      </p:pic>
      <p:pic>
        <p:nvPicPr>
          <p:cNvPr id="17" name="Picture 16" descr="top_quar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276" y="713598"/>
            <a:ext cx="427978" cy="38344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519" y="3980794"/>
            <a:ext cx="2843207" cy="2390937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 rot="16200000">
            <a:off x="4717720" y="4932181"/>
            <a:ext cx="16051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Submitted to </a:t>
            </a:r>
            <a:r>
              <a:rPr lang="en-US" sz="1400" dirty="0" smtClean="0"/>
              <a:t>JHEP</a:t>
            </a:r>
            <a:endParaRPr lang="en-US" sz="1400" dirty="0" smtClean="0">
              <a:hlinkClick r:id="rId5"/>
            </a:endParaRPr>
          </a:p>
          <a:p>
            <a:pPr algn="ctr"/>
            <a:r>
              <a:rPr lang="en-US" sz="1400" dirty="0" smtClean="0">
                <a:hlinkClick r:id="rId5"/>
              </a:rPr>
              <a:t>arXiv:1510.01131</a:t>
            </a:r>
            <a:endParaRPr lang="en-US" sz="1400" dirty="0" smtClean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8698" y="3332148"/>
            <a:ext cx="972475" cy="97247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293303" y="3347831"/>
            <a:ext cx="2515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Direct bridge from top physics: </a:t>
            </a:r>
            <a:r>
              <a:rPr lang="en-US" dirty="0" err="1" smtClean="0"/>
              <a:t>tt+V</a:t>
            </a:r>
            <a:r>
              <a:rPr lang="en-US" dirty="0" smtClean="0"/>
              <a:t> processes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9116" y="4664756"/>
            <a:ext cx="1624162" cy="1572248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249192" y="5824871"/>
            <a:ext cx="16319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JHEP 09 (2014) </a:t>
            </a:r>
            <a:r>
              <a:rPr lang="en-US" sz="1400" dirty="0" smtClean="0"/>
              <a:t>087</a:t>
            </a:r>
            <a:endParaRPr lang="en-US" sz="1400" dirty="0" smtClean="0">
              <a:hlinkClick r:id="rId8"/>
            </a:endParaRPr>
          </a:p>
          <a:p>
            <a:pPr algn="ctr"/>
            <a:r>
              <a:rPr lang="en-US" sz="1400" dirty="0" smtClean="0">
                <a:hlinkClick r:id="rId8"/>
              </a:rPr>
              <a:t>arXiv:1408.1682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532165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Production: </a:t>
            </a:r>
            <a:r>
              <a:rPr lang="en-US" dirty="0" err="1" smtClean="0"/>
              <a:t>ttH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November 20,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36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1656403"/>
          </a:xfrm>
        </p:spPr>
        <p:txBody>
          <a:bodyPr>
            <a:normAutofit/>
          </a:bodyPr>
          <a:lstStyle/>
          <a:p>
            <a:r>
              <a:rPr lang="en-US" sz="1800" b="1" dirty="0" smtClean="0">
                <a:solidFill>
                  <a:srgbClr val="1CA2F7"/>
                </a:solidFill>
              </a:rPr>
              <a:t>All channels are statistically limited</a:t>
            </a:r>
            <a:r>
              <a:rPr lang="en-US" sz="1800" dirty="0" smtClean="0"/>
              <a:t>, no statement can be said regarding </a:t>
            </a:r>
            <a:r>
              <a:rPr lang="en-US" sz="1800" dirty="0" err="1" smtClean="0"/>
              <a:t>ttH</a:t>
            </a:r>
            <a:r>
              <a:rPr lang="en-US" sz="1800" dirty="0" smtClean="0"/>
              <a:t> production with Run-1 data, but limits are set </a:t>
            </a:r>
          </a:p>
          <a:p>
            <a:r>
              <a:rPr lang="en-US" sz="1800" dirty="0" smtClean="0"/>
              <a:t>All the channels studied are combined and the </a:t>
            </a:r>
            <a:r>
              <a:rPr lang="en-US" sz="1800" dirty="0"/>
              <a:t>best-fit value for the signal </a:t>
            </a:r>
            <a:r>
              <a:rPr lang="en-US" sz="1800" dirty="0" smtClean="0"/>
              <a:t>strength is 2.8 </a:t>
            </a:r>
            <a:r>
              <a:rPr lang="en-US" sz="1800" dirty="0" smtClean="0"/>
              <a:t>→ </a:t>
            </a:r>
            <a:r>
              <a:rPr lang="en-US" sz="1800" dirty="0" smtClean="0"/>
              <a:t>excess </a:t>
            </a:r>
            <a:r>
              <a:rPr lang="en-US" sz="1800" dirty="0"/>
              <a:t>above </a:t>
            </a:r>
            <a:r>
              <a:rPr lang="en-US" sz="1800" dirty="0" smtClean="0"/>
              <a:t>background-only </a:t>
            </a:r>
            <a:r>
              <a:rPr lang="en-US" sz="1800" dirty="0" smtClean="0"/>
              <a:t>of 3.4 </a:t>
            </a:r>
            <a:r>
              <a:rPr lang="en-US" sz="1800" dirty="0"/>
              <a:t>standard </a:t>
            </a:r>
            <a:r>
              <a:rPr lang="en-US" sz="1800" dirty="0" smtClean="0"/>
              <a:t>deviations (2σ upward deviation </a:t>
            </a:r>
            <a:r>
              <a:rPr lang="en-US" sz="1800" dirty="0" smtClean="0"/>
              <a:t>with respect to </a:t>
            </a:r>
            <a:r>
              <a:rPr lang="en-US" sz="1800" dirty="0" smtClean="0"/>
              <a:t>the  SM prediction)</a:t>
            </a:r>
          </a:p>
        </p:txBody>
      </p:sp>
      <p:pic>
        <p:nvPicPr>
          <p:cNvPr id="15" name="Picture 14" descr="top_quar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468" y="301289"/>
            <a:ext cx="427978" cy="383449"/>
          </a:xfrm>
          <a:prstGeom prst="rect">
            <a:avLst/>
          </a:prstGeom>
        </p:spPr>
      </p:pic>
      <p:pic>
        <p:nvPicPr>
          <p:cNvPr id="16" name="Picture 15" descr="higgs_boson_handmade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08" y="301289"/>
            <a:ext cx="470364" cy="383449"/>
          </a:xfrm>
          <a:prstGeom prst="rect">
            <a:avLst/>
          </a:prstGeom>
        </p:spPr>
      </p:pic>
      <p:pic>
        <p:nvPicPr>
          <p:cNvPr id="17" name="Picture 16" descr="top_quar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276" y="713598"/>
            <a:ext cx="427978" cy="3834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6110" y="3059217"/>
            <a:ext cx="4583889" cy="313138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/>
          <a:srcRect r="50083"/>
          <a:stretch/>
        </p:blipFill>
        <p:spPr>
          <a:xfrm>
            <a:off x="2304083" y="3419586"/>
            <a:ext cx="1971019" cy="2466343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4275102" y="4747558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217" y="3487584"/>
            <a:ext cx="1993572" cy="240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566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Production: </a:t>
            </a:r>
            <a:r>
              <a:rPr lang="en-US" dirty="0" err="1" smtClean="0"/>
              <a:t>tHq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November 20,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However, the only process in which top and Higgs are</a:t>
            </a:r>
            <a:r>
              <a:rPr lang="en-US" sz="1800" u="sng" dirty="0" smtClean="0"/>
              <a:t> produced </a:t>
            </a:r>
            <a:r>
              <a:rPr lang="en-US" sz="1800" dirty="0" smtClean="0"/>
              <a:t>together that is sensitive to </a:t>
            </a:r>
            <a:r>
              <a:rPr lang="en-US" sz="1800" b="1" dirty="0" smtClean="0">
                <a:solidFill>
                  <a:srgbClr val="066FB1"/>
                </a:solidFill>
              </a:rPr>
              <a:t>the sign </a:t>
            </a:r>
            <a:r>
              <a:rPr lang="en-US" sz="1800" dirty="0" smtClean="0"/>
              <a:t>of the top Higgs coupling is</a:t>
            </a:r>
          </a:p>
          <a:p>
            <a:pPr lvl="1"/>
            <a:r>
              <a:rPr lang="en-US" sz="1800" b="1" dirty="0" err="1" smtClean="0">
                <a:solidFill>
                  <a:schemeClr val="accent4">
                    <a:lumMod val="75000"/>
                  </a:schemeClr>
                </a:solidFill>
              </a:rPr>
              <a:t>tHq</a:t>
            </a:r>
            <a:r>
              <a:rPr lang="en-US" sz="1800" b="1" dirty="0" smtClean="0">
                <a:solidFill>
                  <a:schemeClr val="accent4">
                    <a:lumMod val="75000"/>
                  </a:schemeClr>
                </a:solidFill>
              </a:rPr>
              <a:t> production</a:t>
            </a:r>
            <a:endParaRPr lang="en-US" sz="18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7" name="Picture 6" descr="higgs_boson_handmad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08" y="301289"/>
            <a:ext cx="470364" cy="383449"/>
          </a:xfrm>
          <a:prstGeom prst="rect">
            <a:avLst/>
          </a:prstGeom>
        </p:spPr>
      </p:pic>
      <p:pic>
        <p:nvPicPr>
          <p:cNvPr id="8" name="Picture 7" descr="top_quar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276" y="713598"/>
            <a:ext cx="427978" cy="38344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97999" y="4363771"/>
            <a:ext cx="49984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tHq</a:t>
            </a:r>
            <a:r>
              <a:rPr lang="en-US" b="1" dirty="0" smtClean="0"/>
              <a:t> is highly suppressed in the SM  </a:t>
            </a:r>
            <a:r>
              <a:rPr lang="en-US" sz="1400" dirty="0" smtClean="0"/>
              <a:t>(0.018 </a:t>
            </a:r>
            <a:r>
              <a:rPr lang="en-US" sz="1400" dirty="0" err="1" smtClean="0"/>
              <a:t>pb</a:t>
            </a:r>
            <a:r>
              <a:rPr lang="en-US" sz="1400" dirty="0" smtClean="0"/>
              <a:t> @8TeV)</a:t>
            </a:r>
            <a:endParaRPr lang="en-US" sz="1400" b="1" dirty="0" smtClean="0"/>
          </a:p>
          <a:p>
            <a:r>
              <a:rPr lang="en-US" dirty="0" smtClean="0"/>
              <a:t>However, its production rate could be affected by anomalous top-Higgs couplings</a:t>
            </a:r>
          </a:p>
          <a:p>
            <a:r>
              <a:rPr lang="en-US" dirty="0" smtClean="0"/>
              <a:t>In particular, a negative value of the coupling would increase the </a:t>
            </a:r>
            <a:r>
              <a:rPr lang="en-US" dirty="0" err="1" smtClean="0"/>
              <a:t>tHq</a:t>
            </a:r>
            <a:r>
              <a:rPr lang="en-US" dirty="0" smtClean="0"/>
              <a:t> cross section x15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t="8368"/>
          <a:stretch/>
        </p:blipFill>
        <p:spPr>
          <a:xfrm>
            <a:off x="4203462" y="2526633"/>
            <a:ext cx="3903814" cy="146282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338" y="2713785"/>
            <a:ext cx="3368981" cy="324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66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Production: </a:t>
            </a:r>
            <a:r>
              <a:rPr lang="en-US" dirty="0" err="1" smtClean="0"/>
              <a:t>tHq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November 20,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274320" lvl="1">
              <a:buClr>
                <a:schemeClr val="accent1"/>
              </a:buClr>
              <a:buSzPct val="85000"/>
              <a:buFont typeface="Wingdings 2"/>
              <a:buChar char=""/>
            </a:pPr>
            <a:r>
              <a:rPr lang="en-US" sz="1800" dirty="0" err="1"/>
              <a:t>tHq</a:t>
            </a:r>
            <a:r>
              <a:rPr lang="en-US" sz="1800" dirty="0"/>
              <a:t> production </a:t>
            </a:r>
            <a:r>
              <a:rPr lang="en-US" sz="1800" dirty="0" smtClean="0"/>
              <a:t>has very characteristic signatures:</a:t>
            </a:r>
          </a:p>
          <a:p>
            <a:pPr marL="548640" lvl="2">
              <a:buClr>
                <a:schemeClr val="accent1"/>
              </a:buClr>
              <a:buSzPct val="85000"/>
              <a:buFont typeface="Wingdings 2"/>
              <a:buChar char=""/>
            </a:pPr>
            <a:r>
              <a:rPr lang="en-US" sz="1800" dirty="0" smtClean="0"/>
              <a:t>A Higgs decay, a top decay (b-tagging), and a forward light jet (single top t-channel handle)</a:t>
            </a:r>
          </a:p>
          <a:p>
            <a:r>
              <a:rPr lang="en-US" sz="1800" dirty="0" smtClean="0"/>
              <a:t>In CMS we have also studied it using Run-1 data, in almost as many channels as </a:t>
            </a:r>
            <a:r>
              <a:rPr lang="en-US" sz="1800" dirty="0" err="1" smtClean="0"/>
              <a:t>ttH</a:t>
            </a:r>
            <a:r>
              <a:rPr lang="en-US" sz="1800" dirty="0" smtClean="0"/>
              <a:t>:</a:t>
            </a:r>
          </a:p>
          <a:p>
            <a:pPr lvl="1"/>
            <a:r>
              <a:rPr lang="en-US" sz="1800" dirty="0" err="1"/>
              <a:t>H→</a:t>
            </a:r>
            <a:r>
              <a:rPr lang="en-US" sz="1800" dirty="0" err="1" smtClean="0"/>
              <a:t>bb</a:t>
            </a:r>
            <a:r>
              <a:rPr lang="en-US" sz="1800" dirty="0" smtClean="0"/>
              <a:t>*</a:t>
            </a:r>
            <a:endParaRPr lang="en-US" sz="1800" dirty="0"/>
          </a:p>
          <a:p>
            <a:pPr lvl="1"/>
            <a:r>
              <a:rPr lang="en-US" sz="1800" dirty="0"/>
              <a:t>H → </a:t>
            </a:r>
            <a:r>
              <a:rPr lang="en-US" sz="1800" i="1" dirty="0" err="1"/>
              <a:t>γγ</a:t>
            </a:r>
            <a:r>
              <a:rPr lang="en-US" sz="1800" i="1" dirty="0"/>
              <a:t> </a:t>
            </a:r>
            <a:r>
              <a:rPr lang="en-US" sz="1800" i="1" dirty="0" smtClean="0"/>
              <a:t>*</a:t>
            </a:r>
            <a:endParaRPr lang="en-US" sz="1800" dirty="0"/>
          </a:p>
          <a:p>
            <a:pPr lvl="1"/>
            <a:r>
              <a:rPr lang="en-US" sz="1800" dirty="0"/>
              <a:t>H→</a:t>
            </a:r>
            <a:r>
              <a:rPr lang="en-US" sz="1800" dirty="0" smtClean="0"/>
              <a:t>WW*</a:t>
            </a:r>
            <a:endParaRPr lang="en-US" sz="1800" dirty="0"/>
          </a:p>
          <a:p>
            <a:pPr lvl="1"/>
            <a:r>
              <a:rPr lang="en-US" sz="1800" dirty="0" smtClean="0"/>
              <a:t>H </a:t>
            </a:r>
            <a:r>
              <a:rPr lang="en-US" sz="1800" dirty="0"/>
              <a:t>→ </a:t>
            </a:r>
            <a:r>
              <a:rPr lang="en-US" sz="1800" i="1" dirty="0" err="1"/>
              <a:t>ττ</a:t>
            </a:r>
            <a:r>
              <a:rPr lang="en-US" sz="1800" i="1" dirty="0"/>
              <a:t> </a:t>
            </a:r>
            <a:endParaRPr lang="en-US" sz="1800" dirty="0"/>
          </a:p>
          <a:p>
            <a:endParaRPr lang="en-US" sz="1800" dirty="0" smtClean="0"/>
          </a:p>
          <a:p>
            <a:pPr lvl="1"/>
            <a:endParaRPr lang="en-US" sz="13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7304687" y="5837438"/>
            <a:ext cx="16051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Submitted to JHEP</a:t>
            </a:r>
            <a:endParaRPr lang="en-US" sz="1400" dirty="0">
              <a:hlinkClick r:id="rId2"/>
            </a:endParaRPr>
          </a:p>
          <a:p>
            <a:pPr algn="ctr"/>
            <a:r>
              <a:rPr lang="en-US" sz="1400" dirty="0" smtClean="0">
                <a:hlinkClick r:id="rId2"/>
              </a:rPr>
              <a:t>arXiv:1509.08159</a:t>
            </a:r>
            <a:endParaRPr lang="en-US" sz="1400" dirty="0" smtClean="0"/>
          </a:p>
        </p:txBody>
      </p:sp>
      <p:pic>
        <p:nvPicPr>
          <p:cNvPr id="7" name="Picture 6" descr="higgs_boson_handmade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08" y="301289"/>
            <a:ext cx="470364" cy="383449"/>
          </a:xfrm>
          <a:prstGeom prst="rect">
            <a:avLst/>
          </a:prstGeom>
        </p:spPr>
      </p:pic>
      <p:pic>
        <p:nvPicPr>
          <p:cNvPr id="8" name="Picture 7" descr="top_quar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276" y="713598"/>
            <a:ext cx="427978" cy="3834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0950" y="2984339"/>
            <a:ext cx="4335876" cy="305698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8744" y="5832469"/>
            <a:ext cx="2121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* Each of these had its own independent PAS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90096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Production: </a:t>
            </a:r>
            <a:r>
              <a:rPr lang="en-US" dirty="0" err="1" smtClean="0"/>
              <a:t>tHq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November 20,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274320" lvl="1">
              <a:buClr>
                <a:schemeClr val="accent1"/>
              </a:buClr>
              <a:buSzPct val="85000"/>
              <a:buFont typeface="Wingdings 2"/>
              <a:buChar char=""/>
            </a:pPr>
            <a:r>
              <a:rPr lang="en-US" sz="1800" dirty="0" smtClean="0"/>
              <a:t>The sensitivity to a SM </a:t>
            </a:r>
            <a:r>
              <a:rPr lang="en-US" sz="1800" dirty="0" err="1" smtClean="0"/>
              <a:t>tHq</a:t>
            </a:r>
            <a:r>
              <a:rPr lang="en-US" sz="1800" dirty="0" smtClean="0"/>
              <a:t> will not be reached until well into Run-2 (or 3)</a:t>
            </a:r>
          </a:p>
          <a:p>
            <a:pPr marL="274320" lvl="1">
              <a:buClr>
                <a:schemeClr val="accent1"/>
              </a:buClr>
              <a:buSzPct val="85000"/>
              <a:buFont typeface="Wingdings 2"/>
              <a:buChar char=""/>
            </a:pPr>
            <a:r>
              <a:rPr lang="en-US" sz="1800" dirty="0" smtClean="0"/>
              <a:t>But sensitivity to a negative coupling will arrive much earlier</a:t>
            </a:r>
            <a:endParaRPr lang="en-US" sz="1800" dirty="0"/>
          </a:p>
          <a:p>
            <a:endParaRPr lang="en-US" sz="1800" dirty="0" smtClean="0"/>
          </a:p>
          <a:p>
            <a:pPr lvl="1"/>
            <a:endParaRPr lang="en-US" sz="1300" dirty="0" smtClean="0"/>
          </a:p>
        </p:txBody>
      </p:sp>
      <p:pic>
        <p:nvPicPr>
          <p:cNvPr id="7" name="Picture 6" descr="higgs_boson_handmad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08" y="301289"/>
            <a:ext cx="470364" cy="383449"/>
          </a:xfrm>
          <a:prstGeom prst="rect">
            <a:avLst/>
          </a:prstGeom>
        </p:spPr>
      </p:pic>
      <p:pic>
        <p:nvPicPr>
          <p:cNvPr id="8" name="Picture 7" descr="top_quar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276" y="713598"/>
            <a:ext cx="427978" cy="3834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992" y="2387901"/>
            <a:ext cx="4117058" cy="392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26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(in)complete SM </a:t>
            </a:r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November 20,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T</a:t>
            </a:r>
            <a:r>
              <a:rPr lang="en-US" sz="1800" dirty="0" smtClean="0"/>
              <a:t>he first scalar </a:t>
            </a:r>
            <a:r>
              <a:rPr lang="en-US" sz="1800" dirty="0"/>
              <a:t>particle was </a:t>
            </a:r>
            <a:r>
              <a:rPr lang="en-US" sz="1800" dirty="0" smtClean="0"/>
              <a:t>observed</a:t>
            </a:r>
            <a:r>
              <a:rPr lang="en-US" sz="1800" dirty="0" smtClean="0"/>
              <a:t>, </a:t>
            </a:r>
            <a:r>
              <a:rPr lang="en-US" sz="1800" dirty="0" smtClean="0"/>
              <a:t>candidate to confirm the Higgs mechanism of mass generation via spontaneous EW symmetry </a:t>
            </a:r>
            <a:r>
              <a:rPr lang="en-US" sz="1800" dirty="0" smtClean="0"/>
              <a:t>breaking</a:t>
            </a:r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100" dirty="0" smtClean="0"/>
          </a:p>
          <a:p>
            <a:pPr marL="0" indent="0">
              <a:buNone/>
            </a:pPr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r>
              <a:rPr lang="en-US" sz="1800" b="1" dirty="0" smtClean="0">
                <a:solidFill>
                  <a:srgbClr val="83E456"/>
                </a:solidFill>
              </a:rPr>
              <a:t>But the </a:t>
            </a:r>
            <a:r>
              <a:rPr lang="en-US" sz="1800" b="1" dirty="0">
                <a:solidFill>
                  <a:srgbClr val="83E456"/>
                </a:solidFill>
              </a:rPr>
              <a:t>first run of the LHC found no other hint of new </a:t>
            </a:r>
            <a:r>
              <a:rPr lang="en-US" sz="1800" b="1" dirty="0" smtClean="0">
                <a:solidFill>
                  <a:srgbClr val="83E456"/>
                </a:solidFill>
              </a:rPr>
              <a:t>phenomena</a:t>
            </a:r>
            <a:r>
              <a:rPr lang="en-US" sz="1800" dirty="0" smtClean="0"/>
              <a:t>, and there are </a:t>
            </a:r>
            <a:r>
              <a:rPr lang="en-US" sz="1800" u="sng" dirty="0" smtClean="0"/>
              <a:t>experimental </a:t>
            </a:r>
            <a:r>
              <a:rPr lang="en-US" sz="1800" u="sng" dirty="0"/>
              <a:t>facts </a:t>
            </a:r>
            <a:r>
              <a:rPr lang="en-US" sz="1800" u="sng" dirty="0" smtClean="0"/>
              <a:t>that the SM cannot explain</a:t>
            </a:r>
            <a:r>
              <a:rPr lang="en-US" sz="1800" dirty="0" smtClean="0"/>
              <a:t> (yet)</a:t>
            </a:r>
          </a:p>
          <a:p>
            <a:pPr lvl="1"/>
            <a:r>
              <a:rPr lang="en-US" sz="1600" dirty="0" smtClean="0"/>
              <a:t>i.e.: Neutrino masses,  the CP </a:t>
            </a:r>
            <a:r>
              <a:rPr lang="en-US" sz="1600" dirty="0"/>
              <a:t>problem, </a:t>
            </a:r>
            <a:r>
              <a:rPr lang="en-US" sz="1600" dirty="0" smtClean="0"/>
              <a:t>dark matter and energy, </a:t>
            </a:r>
            <a:r>
              <a:rPr lang="en-US" sz="1600" dirty="0"/>
              <a:t>baryon asymmetry in the </a:t>
            </a:r>
            <a:r>
              <a:rPr lang="en-US" sz="1600" dirty="0" smtClean="0"/>
              <a:t>Universe…</a:t>
            </a:r>
          </a:p>
          <a:p>
            <a:pPr lvl="1"/>
            <a:endParaRPr lang="en-US" sz="16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580" y="2210404"/>
            <a:ext cx="2705092" cy="203422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73857" y="5592155"/>
            <a:ext cx="7714856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Both </a:t>
            </a:r>
            <a:r>
              <a:rPr lang="en-US" dirty="0">
                <a:solidFill>
                  <a:schemeClr val="bg1"/>
                </a:solidFill>
              </a:rPr>
              <a:t>the top quark and the Higgs boson, independently, could be </a:t>
            </a:r>
            <a:r>
              <a:rPr lang="en-US" dirty="0" smtClean="0">
                <a:solidFill>
                  <a:schemeClr val="bg1"/>
                </a:solidFill>
              </a:rPr>
              <a:t>the </a:t>
            </a:r>
            <a:r>
              <a:rPr lang="en-US" dirty="0">
                <a:solidFill>
                  <a:schemeClr val="bg1"/>
                </a:solidFill>
              </a:rPr>
              <a:t>gateway to new physics at the LHC  → </a:t>
            </a:r>
            <a:r>
              <a:rPr lang="en-US" dirty="0" smtClean="0">
                <a:solidFill>
                  <a:schemeClr val="bg1"/>
                </a:solidFill>
              </a:rPr>
              <a:t>maybe also </a:t>
            </a:r>
            <a:r>
              <a:rPr lang="en-US" b="1" dirty="0" smtClean="0">
                <a:solidFill>
                  <a:schemeClr val="bg1"/>
                </a:solidFill>
              </a:rPr>
              <a:t>together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37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Production: </a:t>
            </a:r>
            <a:r>
              <a:rPr lang="en-US" dirty="0" err="1" smtClean="0"/>
              <a:t>tHq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November 20,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A </a:t>
            </a:r>
            <a:r>
              <a:rPr lang="en-US" sz="1800" b="1" dirty="0">
                <a:solidFill>
                  <a:schemeClr val="accent4">
                    <a:lumMod val="75000"/>
                  </a:schemeClr>
                </a:solidFill>
              </a:rPr>
              <a:t>large rate of single top quark plus Higgs</a:t>
            </a:r>
            <a:r>
              <a:rPr lang="en-US" sz="1800" dirty="0"/>
              <a:t> boson events could mean</a:t>
            </a:r>
            <a:r>
              <a:rPr lang="en-US" sz="1800" dirty="0" smtClean="0"/>
              <a:t>:</a:t>
            </a:r>
            <a:endParaRPr lang="en-US" sz="1800" dirty="0"/>
          </a:p>
          <a:p>
            <a:pPr marL="560070" lvl="1" indent="-285750">
              <a:buFont typeface="Arial"/>
              <a:buChar char="•"/>
            </a:pPr>
            <a:r>
              <a:rPr lang="en-US" sz="1800" dirty="0"/>
              <a:t>New physics showing up as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Higgs boson mediated flavor changing neutral currents</a:t>
            </a:r>
            <a:r>
              <a:rPr lang="en-US" sz="1800" b="1" dirty="0"/>
              <a:t> </a:t>
            </a:r>
          </a:p>
          <a:p>
            <a:pPr marL="560070" lvl="1" indent="-285750">
              <a:buFont typeface="Arial"/>
              <a:buChar char="•"/>
            </a:pPr>
            <a:r>
              <a:rPr lang="en-US" sz="1800" dirty="0" smtClean="0"/>
              <a:t>Direct </a:t>
            </a:r>
            <a:r>
              <a:rPr lang="en-US" sz="1800" dirty="0"/>
              <a:t>production of </a:t>
            </a: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</a:rPr>
              <a:t>heavy new particles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800" dirty="0"/>
              <a:t>as predicted in composite and little Higgs </a:t>
            </a:r>
            <a:r>
              <a:rPr lang="en-US" sz="1800" dirty="0" smtClean="0"/>
              <a:t>models</a:t>
            </a:r>
          </a:p>
          <a:p>
            <a:pPr lvl="3"/>
            <a:r>
              <a:rPr lang="en-US" sz="1800" b="1" dirty="0" smtClean="0"/>
              <a:t>8TeV: </a:t>
            </a:r>
            <a:r>
              <a:rPr lang="en-US" sz="1800" dirty="0" smtClean="0"/>
              <a:t>Vector</a:t>
            </a:r>
            <a:r>
              <a:rPr lang="en-US" sz="1800" dirty="0"/>
              <a:t>-like T quarks decaying to top quarks and Higgs bosons (</a:t>
            </a:r>
            <a:r>
              <a:rPr lang="en-US" sz="1800" dirty="0" err="1"/>
              <a:t>T→tH</a:t>
            </a:r>
            <a:r>
              <a:rPr lang="en-US" sz="1800" dirty="0"/>
              <a:t>) [</a:t>
            </a:r>
            <a:r>
              <a:rPr lang="en-US" sz="1800" dirty="0">
                <a:hlinkClick r:id="rId2"/>
              </a:rPr>
              <a:t>arXiv:1503.01952</a:t>
            </a:r>
            <a:r>
              <a:rPr lang="en-US" sz="1800" dirty="0" smtClean="0"/>
              <a:t>]</a:t>
            </a:r>
          </a:p>
          <a:p>
            <a:pPr lvl="3"/>
            <a:endParaRPr lang="en-US" sz="1800" dirty="0"/>
          </a:p>
          <a:p>
            <a:r>
              <a:rPr lang="en-US" sz="1800" dirty="0" smtClean="0"/>
              <a:t>Moreover:</a:t>
            </a:r>
            <a:endParaRPr lang="en-US" sz="1800" dirty="0"/>
          </a:p>
          <a:p>
            <a:pPr marL="560070" lvl="1" indent="-285750">
              <a:buFont typeface="Arial"/>
              <a:buChar char="•"/>
            </a:pPr>
            <a:r>
              <a:rPr lang="en-US" sz="1800" dirty="0"/>
              <a:t>The </a:t>
            </a:r>
            <a:r>
              <a:rPr lang="en-US" sz="1800" dirty="0" smtClean="0"/>
              <a:t>exclusion </a:t>
            </a:r>
            <a:r>
              <a:rPr lang="en-US" sz="1800" dirty="0"/>
              <a:t>of </a:t>
            </a:r>
            <a:r>
              <a:rPr lang="en-US" sz="1800" dirty="0" err="1"/>
              <a:t>κ</a:t>
            </a:r>
            <a:r>
              <a:rPr lang="en-US" sz="1800" baseline="-25000" dirty="0" err="1"/>
              <a:t>F</a:t>
            </a:r>
            <a:r>
              <a:rPr lang="en-US" sz="1800" dirty="0"/>
              <a:t>&lt;0 </a:t>
            </a:r>
            <a:r>
              <a:rPr lang="en-US" sz="1800" dirty="0" smtClean="0"/>
              <a:t>is made under </a:t>
            </a:r>
            <a:r>
              <a:rPr lang="en-US" sz="1800" dirty="0"/>
              <a:t>the assumption that </a:t>
            </a:r>
            <a:r>
              <a:rPr lang="en-US" sz="1800" u="sng" dirty="0"/>
              <a:t>no new particles contribute to the </a:t>
            </a:r>
            <a:r>
              <a:rPr lang="en-US" sz="1800" u="sng" dirty="0" err="1" smtClean="0"/>
              <a:t>ggH</a:t>
            </a:r>
            <a:r>
              <a:rPr lang="en-US" sz="1800" u="sng" dirty="0" smtClean="0"/>
              <a:t> </a:t>
            </a:r>
            <a:r>
              <a:rPr lang="en-US" sz="1800" u="sng" dirty="0"/>
              <a:t>and </a:t>
            </a:r>
            <a:r>
              <a:rPr lang="en-US" sz="1800" u="sng" dirty="0" err="1"/>
              <a:t>H→γγ</a:t>
            </a:r>
            <a:r>
              <a:rPr lang="en-US" sz="1800" u="sng" dirty="0"/>
              <a:t> </a:t>
            </a:r>
            <a:r>
              <a:rPr lang="en-US" sz="1800" u="sng" dirty="0" smtClean="0"/>
              <a:t>loops</a:t>
            </a:r>
            <a:r>
              <a:rPr lang="en-US" sz="1800" dirty="0" smtClean="0"/>
              <a:t>, </a:t>
            </a:r>
            <a:r>
              <a:rPr lang="en-US" sz="1800" dirty="0"/>
              <a:t>and that there are no BSM decays</a:t>
            </a:r>
          </a:p>
        </p:txBody>
      </p:sp>
      <p:pic>
        <p:nvPicPr>
          <p:cNvPr id="7" name="Picture 6" descr="higgs_boson_handmade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08" y="301289"/>
            <a:ext cx="470364" cy="383449"/>
          </a:xfrm>
          <a:prstGeom prst="rect">
            <a:avLst/>
          </a:prstGeom>
        </p:spPr>
      </p:pic>
      <p:pic>
        <p:nvPicPr>
          <p:cNvPr id="8" name="Picture 7" descr="top_quar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276" y="713598"/>
            <a:ext cx="427978" cy="38344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62082" y="5226434"/>
            <a:ext cx="7973172" cy="92333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 err="1" smtClean="0"/>
              <a:t>tHq</a:t>
            </a:r>
            <a:r>
              <a:rPr lang="en-US" dirty="0" smtClean="0"/>
              <a:t>: Sensitive to the size and sign </a:t>
            </a:r>
            <a:r>
              <a:rPr lang="en-US" dirty="0"/>
              <a:t>of the top-Higgs </a:t>
            </a:r>
            <a:r>
              <a:rPr lang="en-US" dirty="0" smtClean="0"/>
              <a:t>coupling, and relative sign between the couplings of </a:t>
            </a:r>
            <a:r>
              <a:rPr lang="en-US" dirty="0"/>
              <a:t>v</a:t>
            </a:r>
            <a:r>
              <a:rPr lang="en-US" dirty="0" smtClean="0"/>
              <a:t>ector bosons and fermions to the Higgs </a:t>
            </a:r>
            <a:r>
              <a:rPr lang="en-US" dirty="0" smtClean="0"/>
              <a:t>+ </a:t>
            </a:r>
            <a:r>
              <a:rPr lang="en-US" b="1" dirty="0" smtClean="0">
                <a:solidFill>
                  <a:srgbClr val="066FB1"/>
                </a:solidFill>
              </a:rPr>
              <a:t>BSM smoking gun</a:t>
            </a:r>
            <a:endParaRPr lang="en-US" b="1" dirty="0">
              <a:solidFill>
                <a:srgbClr val="066F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006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Decay: </a:t>
            </a:r>
            <a:r>
              <a:rPr lang="en-US" dirty="0" err="1" smtClean="0"/>
              <a:t>t→Hq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November 20,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01752" y="1467697"/>
            <a:ext cx="8503920" cy="4572000"/>
          </a:xfrm>
        </p:spPr>
        <p:txBody>
          <a:bodyPr>
            <a:normAutofit/>
          </a:bodyPr>
          <a:lstStyle/>
          <a:p>
            <a:r>
              <a:rPr lang="en-US" sz="1800" b="1" dirty="0" err="1" smtClean="0">
                <a:solidFill>
                  <a:schemeClr val="accent2">
                    <a:lumMod val="75000"/>
                  </a:schemeClr>
                </a:solidFill>
              </a:rPr>
              <a:t>t→Hq</a:t>
            </a:r>
            <a:r>
              <a:rPr lang="en-US" sz="18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  <a:p>
            <a:r>
              <a:rPr lang="en-US" sz="1800" dirty="0" smtClean="0"/>
              <a:t>Flavor-changing neutral current Higgs   (</a:t>
            </a:r>
            <a:r>
              <a:rPr lang="en-US" sz="1800" b="1" dirty="0" smtClean="0"/>
              <a:t>FCNH</a:t>
            </a:r>
            <a:r>
              <a:rPr lang="en-US" sz="1800" dirty="0" smtClean="0"/>
              <a:t>) → SM BR &lt; O(10</a:t>
            </a:r>
            <a:r>
              <a:rPr lang="en-US" sz="1800" baseline="30000" dirty="0" smtClean="0"/>
              <a:t>−13</a:t>
            </a:r>
            <a:r>
              <a:rPr lang="en-US" sz="1800" dirty="0" smtClean="0"/>
              <a:t>)</a:t>
            </a:r>
          </a:p>
          <a:p>
            <a:r>
              <a:rPr lang="en-US" sz="1800" dirty="0" smtClean="0"/>
              <a:t>Extensions of the SM predict a larger branching fraction: </a:t>
            </a:r>
          </a:p>
          <a:p>
            <a:pPr lvl="1"/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two-Higgs-doublet model, R-parity violating  MSSM models, warped extra dimensions</a:t>
            </a:r>
          </a:p>
          <a:p>
            <a:endParaRPr lang="en-US" sz="900" dirty="0" smtClean="0"/>
          </a:p>
          <a:p>
            <a:r>
              <a:rPr lang="en-US" sz="1800" dirty="0" smtClean="0"/>
              <a:t>8TeV analysis exploring </a:t>
            </a:r>
            <a:r>
              <a:rPr lang="en-US" sz="1800" b="1" dirty="0" err="1" smtClean="0">
                <a:solidFill>
                  <a:schemeClr val="accent4">
                    <a:lumMod val="75000"/>
                  </a:schemeClr>
                </a:solidFill>
              </a:rPr>
              <a:t>tt→WbHq→lnubbbq</a:t>
            </a:r>
            <a:r>
              <a:rPr lang="en-US" sz="1800" b="1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endParaRPr lang="en-US" sz="1800" dirty="0" smtClean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800" dirty="0" smtClean="0"/>
              <a:t>Full reconstruction of the top  quark mass </a:t>
            </a:r>
            <a:r>
              <a:rPr lang="en-US" sz="1800" b="1" dirty="0" err="1" smtClean="0"/>
              <a:t>m</a:t>
            </a:r>
            <a:r>
              <a:rPr lang="en-US" sz="1800" b="1" baseline="-25000" dirty="0" err="1" smtClean="0"/>
              <a:t>Hj</a:t>
            </a:r>
            <a:r>
              <a:rPr lang="en-US" sz="1800" b="1" dirty="0" smtClean="0"/>
              <a:t> or </a:t>
            </a:r>
            <a:r>
              <a:rPr lang="en-US" sz="1800" b="1" dirty="0" err="1" smtClean="0"/>
              <a:t>m</a:t>
            </a:r>
            <a:r>
              <a:rPr lang="en-US" sz="1800" b="1" baseline="-25000" dirty="0" err="1" smtClean="0"/>
              <a:t>bW</a:t>
            </a:r>
            <a:r>
              <a:rPr lang="en-US" sz="1800" b="1" dirty="0" smtClean="0"/>
              <a:t> </a:t>
            </a:r>
            <a:r>
              <a:rPr lang="en-US" sz="1800" dirty="0" smtClean="0"/>
              <a:t>using MV techniques</a:t>
            </a:r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  <a:p>
            <a:endParaRPr lang="en-US" sz="1800" dirty="0"/>
          </a:p>
        </p:txBody>
      </p:sp>
      <p:pic>
        <p:nvPicPr>
          <p:cNvPr id="6" name="Picture 5" descr="higgs_boson_handmad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972" y="521873"/>
            <a:ext cx="470364" cy="383449"/>
          </a:xfrm>
          <a:prstGeom prst="rect">
            <a:avLst/>
          </a:prstGeom>
        </p:spPr>
      </p:pic>
      <p:pic>
        <p:nvPicPr>
          <p:cNvPr id="7" name="Picture 6" descr="top_quar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100" y="521873"/>
            <a:ext cx="427978" cy="3834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226" y="3864159"/>
            <a:ext cx="4517712" cy="21947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63042" y="3930934"/>
            <a:ext cx="41147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NN are used to extract the signal (separated in </a:t>
            </a:r>
            <a:r>
              <a:rPr lang="en-US" dirty="0" err="1" smtClean="0"/>
              <a:t>t→cH</a:t>
            </a:r>
            <a:r>
              <a:rPr lang="en-US" dirty="0" smtClean="0"/>
              <a:t> and </a:t>
            </a:r>
            <a:r>
              <a:rPr lang="en-US" dirty="0" err="1" smtClean="0"/>
              <a:t>t→uH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No excess </a:t>
            </a:r>
            <a:r>
              <a:rPr lang="en-US" dirty="0"/>
              <a:t>of events over the SM background </a:t>
            </a:r>
            <a:r>
              <a:rPr lang="en-US" dirty="0" smtClean="0"/>
              <a:t>observed </a:t>
            </a:r>
          </a:p>
          <a:p>
            <a:r>
              <a:rPr lang="en-US" dirty="0" smtClean="0"/>
              <a:t>B</a:t>
            </a:r>
            <a:r>
              <a:rPr lang="en-US" dirty="0"/>
              <a:t>(t → </a:t>
            </a:r>
            <a:r>
              <a:rPr lang="en-US" dirty="0" err="1"/>
              <a:t>cH</a:t>
            </a:r>
            <a:r>
              <a:rPr lang="en-US" dirty="0"/>
              <a:t>) </a:t>
            </a:r>
            <a:r>
              <a:rPr lang="en-US" dirty="0" smtClean="0"/>
              <a:t> &gt; 1.16% and</a:t>
            </a:r>
            <a:r>
              <a:rPr lang="en-US" dirty="0"/>
              <a:t> B(t → </a:t>
            </a:r>
            <a:r>
              <a:rPr lang="en-US" dirty="0" err="1"/>
              <a:t>uH</a:t>
            </a:r>
            <a:r>
              <a:rPr lang="en-US" dirty="0"/>
              <a:t>) </a:t>
            </a:r>
            <a:r>
              <a:rPr lang="en-US" dirty="0" smtClean="0"/>
              <a:t>&gt; 1.92</a:t>
            </a:r>
            <a:r>
              <a:rPr lang="en-US" dirty="0"/>
              <a:t>% </a:t>
            </a:r>
            <a:r>
              <a:rPr lang="en-US" dirty="0" smtClean="0"/>
              <a:t>excluded at 95</a:t>
            </a:r>
            <a:r>
              <a:rPr lang="en-US" dirty="0"/>
              <a:t>% </a:t>
            </a:r>
            <a:r>
              <a:rPr lang="en-US" dirty="0" smtClean="0"/>
              <a:t> CL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672815" y="6029099"/>
            <a:ext cx="17560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hlinkClick r:id="rId5"/>
              </a:rPr>
              <a:t>CMS-PAS-TOP-14-020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365654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Charged Higgs searches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Rebeca Gonzalez Suarez (UNL) November 20, 2015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The Higgs sector of the </a:t>
            </a:r>
            <a:r>
              <a:rPr lang="en-US" sz="1800" dirty="0" smtClean="0"/>
              <a:t>minimal </a:t>
            </a:r>
            <a:r>
              <a:rPr lang="en-US" sz="1800" dirty="0" err="1" smtClean="0"/>
              <a:t>supersymmetric</a:t>
            </a:r>
            <a:r>
              <a:rPr lang="en-US" sz="1800" dirty="0" smtClean="0"/>
              <a:t> </a:t>
            </a:r>
            <a:r>
              <a:rPr lang="en-US" sz="1800" dirty="0"/>
              <a:t>standard model (MSSM) </a:t>
            </a:r>
            <a:r>
              <a:rPr lang="en-US" sz="1800" dirty="0" smtClean="0"/>
              <a:t>consists </a:t>
            </a:r>
            <a:r>
              <a:rPr lang="en-US" sz="1800" dirty="0"/>
              <a:t>of two Higgs </a:t>
            </a:r>
            <a:r>
              <a:rPr lang="en-US" sz="1800" dirty="0" smtClean="0"/>
              <a:t>doublets→ </a:t>
            </a:r>
            <a:r>
              <a:rPr lang="en-US" sz="1800" u="sng" dirty="0" smtClean="0"/>
              <a:t>five physical </a:t>
            </a:r>
            <a:r>
              <a:rPr lang="en-US" sz="1800" u="sng" dirty="0"/>
              <a:t>states</a:t>
            </a:r>
            <a:r>
              <a:rPr lang="en-US" sz="1800" dirty="0"/>
              <a:t>: </a:t>
            </a:r>
            <a:endParaRPr lang="en-US" sz="1800" dirty="0" smtClean="0"/>
          </a:p>
          <a:p>
            <a:pPr lvl="1"/>
            <a:r>
              <a:rPr lang="en-US" sz="1800" dirty="0" smtClean="0"/>
              <a:t>Light/heavy </a:t>
            </a:r>
            <a:r>
              <a:rPr lang="en-US" sz="1800" dirty="0"/>
              <a:t>CP-even </a:t>
            </a:r>
            <a:r>
              <a:rPr lang="en-US" sz="1800" dirty="0" smtClean="0"/>
              <a:t>h/H, </a:t>
            </a:r>
            <a:r>
              <a:rPr lang="en-US" sz="1800" dirty="0"/>
              <a:t>CP-odd A, and two </a:t>
            </a:r>
            <a:r>
              <a:rPr lang="en-US" sz="1800" b="1" dirty="0">
                <a:solidFill>
                  <a:srgbClr val="57CB20"/>
                </a:solidFill>
              </a:rPr>
              <a:t>charged </a:t>
            </a:r>
            <a:r>
              <a:rPr lang="en-US" sz="1800" b="1" dirty="0" smtClean="0">
                <a:solidFill>
                  <a:srgbClr val="57CB20"/>
                </a:solidFill>
              </a:rPr>
              <a:t>Higgs bosons H</a:t>
            </a:r>
            <a:r>
              <a:rPr lang="en-US" sz="1800" b="1" baseline="30000" dirty="0" smtClean="0">
                <a:solidFill>
                  <a:srgbClr val="57CB20"/>
                </a:solidFill>
              </a:rPr>
              <a:t>±</a:t>
            </a:r>
            <a:endParaRPr lang="en-US" sz="1800" b="1" baseline="30000" dirty="0">
              <a:solidFill>
                <a:srgbClr val="57CB20"/>
              </a:solidFill>
            </a:endParaRPr>
          </a:p>
          <a:p>
            <a:r>
              <a:rPr lang="en-US" sz="1800" dirty="0" smtClean="0"/>
              <a:t>For a </a:t>
            </a:r>
            <a:r>
              <a:rPr lang="en-US" sz="18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low mass </a:t>
            </a:r>
            <a:r>
              <a:rPr lang="en-US" sz="1800" dirty="0" smtClean="0"/>
              <a:t>charged Higgs, </a:t>
            </a:r>
            <a:r>
              <a:rPr lang="en-US" sz="1800" dirty="0" err="1" smtClean="0"/>
              <a:t>t→H</a:t>
            </a:r>
            <a:r>
              <a:rPr lang="en-US" sz="1800" baseline="30000" dirty="0" err="1" smtClean="0"/>
              <a:t>+</a:t>
            </a:r>
            <a:r>
              <a:rPr lang="en-US" sz="1800" dirty="0" err="1" smtClean="0"/>
              <a:t>b</a:t>
            </a:r>
            <a:r>
              <a:rPr lang="en-US" sz="1800" dirty="0" smtClean="0"/>
              <a:t>, for </a:t>
            </a:r>
            <a:r>
              <a:rPr lang="el-GR" sz="1800" dirty="0" smtClean="0">
                <a:solidFill>
                  <a:srgbClr val="947BBB"/>
                </a:solidFill>
              </a:rPr>
              <a:t>tanβ</a:t>
            </a:r>
            <a:r>
              <a:rPr lang="el-GR" sz="1800" i="1" dirty="0" smtClean="0">
                <a:solidFill>
                  <a:srgbClr val="947BBB"/>
                </a:solidFill>
              </a:rPr>
              <a:t> </a:t>
            </a:r>
            <a:r>
              <a:rPr lang="el-GR" sz="1800" dirty="0">
                <a:solidFill>
                  <a:srgbClr val="947BBB"/>
                </a:solidFill>
              </a:rPr>
              <a:t>&lt; </a:t>
            </a:r>
            <a:r>
              <a:rPr lang="el-GR" sz="1800" dirty="0" smtClean="0">
                <a:solidFill>
                  <a:srgbClr val="947BBB"/>
                </a:solidFill>
              </a:rPr>
              <a:t>1</a:t>
            </a:r>
            <a:r>
              <a:rPr lang="en-US" sz="1800" dirty="0"/>
              <a:t> </a:t>
            </a:r>
            <a:r>
              <a:rPr lang="en-US" sz="1800" dirty="0" smtClean="0"/>
              <a:t>in some scenarios,</a:t>
            </a:r>
            <a:r>
              <a:rPr lang="en-US" sz="1800" dirty="0" smtClean="0"/>
              <a:t> </a:t>
            </a:r>
            <a:r>
              <a:rPr lang="en-US" sz="1800" dirty="0" smtClean="0"/>
              <a:t>H</a:t>
            </a:r>
            <a:r>
              <a:rPr lang="en-US" sz="1800" baseline="30000" dirty="0" smtClean="0"/>
              <a:t>+</a:t>
            </a:r>
            <a:r>
              <a:rPr lang="en-US" sz="1800" dirty="0" smtClean="0"/>
              <a:t>→</a:t>
            </a:r>
            <a:r>
              <a:rPr lang="en-US" sz="1800" dirty="0" err="1" smtClean="0"/>
              <a:t>cs</a:t>
            </a:r>
            <a:endParaRPr lang="en-US" sz="1800" dirty="0"/>
          </a:p>
          <a:p>
            <a:r>
              <a:rPr lang="en-US" sz="1800" b="1" dirty="0" err="1" smtClean="0">
                <a:solidFill>
                  <a:schemeClr val="accent1">
                    <a:lumMod val="75000"/>
                  </a:schemeClr>
                </a:solidFill>
              </a:rPr>
              <a:t>tt</a:t>
            </a:r>
            <a:r>
              <a:rPr lang="en-US" sz="1800" b="1" dirty="0" err="1" smtClean="0">
                <a:solidFill>
                  <a:schemeClr val="accent1">
                    <a:lumMod val="75000"/>
                  </a:schemeClr>
                </a:solidFill>
              </a:rPr>
              <a:t>→bH</a:t>
            </a:r>
            <a:r>
              <a:rPr lang="en-US" sz="1800" b="1" baseline="30000" dirty="0" err="1" smtClean="0">
                <a:solidFill>
                  <a:schemeClr val="accent1">
                    <a:lumMod val="75000"/>
                  </a:schemeClr>
                </a:solidFill>
              </a:rPr>
              <a:t>+</a:t>
            </a:r>
            <a:r>
              <a:rPr lang="en-US" sz="1800" b="1" dirty="0" err="1" smtClean="0">
                <a:solidFill>
                  <a:schemeClr val="accent1">
                    <a:lumMod val="75000"/>
                  </a:schemeClr>
                </a:solidFill>
              </a:rPr>
              <a:t>bW</a:t>
            </a:r>
            <a:r>
              <a:rPr lang="en-US" sz="1800" dirty="0" smtClean="0"/>
              <a:t>, </a:t>
            </a:r>
            <a:r>
              <a:rPr lang="en-US" sz="1800" dirty="0" err="1" smtClean="0"/>
              <a:t>W→lν</a:t>
            </a:r>
            <a:r>
              <a:rPr lang="en-US" sz="1800" dirty="0" smtClean="0"/>
              <a:t>, </a:t>
            </a:r>
            <a:r>
              <a:rPr lang="en-US" sz="1800" dirty="0" smtClean="0"/>
              <a:t>using Run-1 data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6" name="Picture 5" descr="higgs_boson_handmade.jpeg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972" y="521873"/>
            <a:ext cx="470364" cy="383449"/>
          </a:xfrm>
          <a:prstGeom prst="rect">
            <a:avLst/>
          </a:prstGeom>
        </p:spPr>
      </p:pic>
      <p:pic>
        <p:nvPicPr>
          <p:cNvPr id="7" name="Picture 6" descr="top_quar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100" y="521873"/>
            <a:ext cx="427978" cy="3834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" y="3429722"/>
            <a:ext cx="3177171" cy="294738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139814" y="5663654"/>
            <a:ext cx="26895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Submitted to J. High Energy </a:t>
            </a:r>
            <a:r>
              <a:rPr lang="en-US" sz="1400" dirty="0" err="1"/>
              <a:t>Phys</a:t>
            </a:r>
            <a:endParaRPr lang="en-US" sz="1400" dirty="0" smtClean="0">
              <a:hlinkClick r:id="rId5"/>
            </a:endParaRPr>
          </a:p>
          <a:p>
            <a:pPr algn="ctr"/>
            <a:r>
              <a:rPr lang="en-US" sz="1400" dirty="0" smtClean="0">
                <a:hlinkClick r:id="rId5"/>
              </a:rPr>
              <a:t>arXiv:1510.04252</a:t>
            </a:r>
            <a:endParaRPr lang="en-US" sz="14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5888743" y="3516569"/>
            <a:ext cx="2946585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dirty="0" smtClean="0"/>
              <a:t>Upper limits </a:t>
            </a:r>
            <a:r>
              <a:rPr lang="en-US" dirty="0"/>
              <a:t>on </a:t>
            </a:r>
            <a:r>
              <a:rPr lang="en-US" dirty="0" smtClean="0"/>
              <a:t>B(</a:t>
            </a:r>
            <a:r>
              <a:rPr lang="en-US" dirty="0" err="1" smtClean="0"/>
              <a:t>t→H</a:t>
            </a:r>
            <a:r>
              <a:rPr lang="en-US" baseline="30000" dirty="0" err="1" smtClean="0"/>
              <a:t>+</a:t>
            </a:r>
            <a:r>
              <a:rPr lang="en-US" dirty="0" err="1" smtClean="0"/>
              <a:t>b</a:t>
            </a:r>
            <a:r>
              <a:rPr lang="en-US" dirty="0" smtClean="0"/>
              <a:t>)  assuming B (H</a:t>
            </a:r>
            <a:r>
              <a:rPr lang="en-US" baseline="30000" dirty="0" smtClean="0"/>
              <a:t>+</a:t>
            </a:r>
            <a:r>
              <a:rPr lang="en-US" dirty="0" smtClean="0"/>
              <a:t>→</a:t>
            </a:r>
            <a:r>
              <a:rPr lang="en-US" dirty="0" err="1" smtClean="0"/>
              <a:t>cs</a:t>
            </a:r>
            <a:r>
              <a:rPr lang="en-US" dirty="0" smtClean="0"/>
              <a:t>) =100%</a:t>
            </a:r>
          </a:p>
          <a:p>
            <a:pPr algn="ctr"/>
            <a:r>
              <a:rPr lang="en-US" dirty="0" smtClean="0"/>
              <a:t>95</a:t>
            </a:r>
            <a:r>
              <a:rPr lang="en-US" dirty="0"/>
              <a:t>% </a:t>
            </a:r>
            <a:r>
              <a:rPr lang="en-US" dirty="0" smtClean="0"/>
              <a:t>CL upper limits </a:t>
            </a:r>
            <a:r>
              <a:rPr lang="en-US" dirty="0"/>
              <a:t>in the range 1.2–6.5% for a charged Higgs boson mass between </a:t>
            </a:r>
            <a:r>
              <a:rPr lang="en-US" dirty="0" smtClean="0"/>
              <a:t>90 and </a:t>
            </a:r>
            <a:r>
              <a:rPr lang="en-US" dirty="0"/>
              <a:t>160 </a:t>
            </a:r>
            <a:r>
              <a:rPr lang="en-US" dirty="0" err="1"/>
              <a:t>GeV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5039" y="4250760"/>
            <a:ext cx="1987698" cy="19446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2467744" y="5594268"/>
            <a:ext cx="577249" cy="601104"/>
          </a:xfrm>
          <a:prstGeom prst="rect">
            <a:avLst/>
          </a:prstGeom>
          <a:noFill/>
          <a:ln w="12700" cmpd="sng">
            <a:solidFill>
              <a:srgbClr val="000000"/>
            </a:solidFill>
          </a:ln>
          <a:effectLst/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w="0" h="0"/>
            <a:contourClr>
              <a:schemeClr val="tx1"/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12" idx="3"/>
            <a:endCxn id="11" idx="1"/>
          </p:cNvCxnSpPr>
          <p:nvPr/>
        </p:nvCxnSpPr>
        <p:spPr>
          <a:xfrm flipV="1">
            <a:off x="3044993" y="5223066"/>
            <a:ext cx="780046" cy="6717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966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Ramping up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November 20,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The number of </a:t>
            </a:r>
            <a:r>
              <a:rPr lang="en-US" sz="1800" dirty="0" err="1" smtClean="0"/>
              <a:t>top</a:t>
            </a:r>
            <a:r>
              <a:rPr lang="en-US" sz="1800" dirty="0" err="1"/>
              <a:t>+</a:t>
            </a:r>
            <a:r>
              <a:rPr lang="en-US" sz="1800" dirty="0" err="1" smtClean="0"/>
              <a:t>Higgs</a:t>
            </a:r>
            <a:r>
              <a:rPr lang="en-US" sz="1800" dirty="0" smtClean="0"/>
              <a:t> results in CMS is increasing with </a:t>
            </a:r>
            <a:r>
              <a:rPr lang="en-US" sz="1800" dirty="0"/>
              <a:t>time </a:t>
            </a:r>
            <a:r>
              <a:rPr lang="en-US" sz="1800" dirty="0" smtClean="0"/>
              <a:t>-and center of mass energy:</a:t>
            </a:r>
          </a:p>
          <a:p>
            <a:endParaRPr lang="en-US" sz="800" dirty="0"/>
          </a:p>
          <a:p>
            <a:r>
              <a:rPr lang="en-US" sz="1800" b="1" dirty="0" err="1">
                <a:solidFill>
                  <a:schemeClr val="accent3">
                    <a:lumMod val="75000"/>
                  </a:schemeClr>
                </a:solidFill>
              </a:rPr>
              <a:t>ttH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</a:rPr>
              <a:t>:</a:t>
            </a:r>
          </a:p>
          <a:p>
            <a:pPr lvl="1"/>
            <a:r>
              <a:rPr lang="en-US" sz="1800" dirty="0"/>
              <a:t>8TeV: </a:t>
            </a:r>
            <a:r>
              <a:rPr lang="en-US" sz="1800" dirty="0" err="1"/>
              <a:t>H→bb</a:t>
            </a:r>
            <a:r>
              <a:rPr lang="en-US" sz="1800" dirty="0"/>
              <a:t> using ME [</a:t>
            </a:r>
            <a:r>
              <a:rPr lang="en-US" sz="1800" dirty="0">
                <a:hlinkClick r:id="rId2"/>
              </a:rPr>
              <a:t>arXiv:1502.02485</a:t>
            </a:r>
            <a:r>
              <a:rPr lang="en-US" sz="1800" dirty="0"/>
              <a:t>]</a:t>
            </a:r>
          </a:p>
          <a:p>
            <a:pPr lvl="1"/>
            <a:r>
              <a:rPr lang="en-US" sz="1800" dirty="0"/>
              <a:t>7TeV + 5fb-1 of 8TeV: </a:t>
            </a:r>
            <a:r>
              <a:rPr lang="en-US" sz="1800" dirty="0" err="1"/>
              <a:t>H→bb</a:t>
            </a:r>
            <a:r>
              <a:rPr lang="en-US" sz="1800" dirty="0"/>
              <a:t> [</a:t>
            </a:r>
            <a:r>
              <a:rPr lang="en-US" sz="1800" dirty="0">
                <a:hlinkClick r:id="rId3"/>
              </a:rPr>
              <a:t>arXiv:1303.0763</a:t>
            </a:r>
            <a:r>
              <a:rPr lang="en-US" sz="1800" dirty="0"/>
              <a:t>]</a:t>
            </a:r>
          </a:p>
          <a:p>
            <a:pPr lvl="1"/>
            <a:endParaRPr lang="en-US" sz="1800" dirty="0"/>
          </a:p>
          <a:p>
            <a:r>
              <a:rPr lang="en-US" sz="1800" b="1" dirty="0">
                <a:solidFill>
                  <a:schemeClr val="accent1">
                    <a:lumMod val="50000"/>
                  </a:schemeClr>
                </a:solidFill>
              </a:rPr>
              <a:t>FCNC decays:</a:t>
            </a:r>
          </a:p>
          <a:p>
            <a:pPr lvl="1"/>
            <a:r>
              <a:rPr lang="en-US" sz="1800" dirty="0"/>
              <a:t>8TeV: </a:t>
            </a:r>
            <a:r>
              <a:rPr lang="en-US" sz="1800" dirty="0" err="1"/>
              <a:t>t→Hq</a:t>
            </a:r>
            <a:r>
              <a:rPr lang="en-US" sz="1800" dirty="0"/>
              <a:t>, H → </a:t>
            </a:r>
            <a:r>
              <a:rPr lang="en-US" sz="1800" i="1" dirty="0" err="1"/>
              <a:t>γγ</a:t>
            </a:r>
            <a:r>
              <a:rPr lang="en-US" sz="1800" i="1" dirty="0"/>
              <a:t> </a:t>
            </a:r>
            <a:r>
              <a:rPr lang="en-US" sz="1800" dirty="0"/>
              <a:t>[</a:t>
            </a:r>
            <a:r>
              <a:rPr lang="en-US" sz="1800" dirty="0">
                <a:hlinkClick r:id="rId4"/>
              </a:rPr>
              <a:t>PAS-TOP-14-019</a:t>
            </a:r>
            <a:r>
              <a:rPr lang="en-US" sz="1800" dirty="0"/>
              <a:t>]</a:t>
            </a:r>
          </a:p>
          <a:p>
            <a:pPr lvl="1"/>
            <a:r>
              <a:rPr lang="en-US" sz="1800" dirty="0"/>
              <a:t>8TeV: </a:t>
            </a:r>
            <a:r>
              <a:rPr lang="en-US" sz="1800" dirty="0" err="1"/>
              <a:t>t→Hq</a:t>
            </a:r>
            <a:r>
              <a:rPr lang="en-US" sz="1800" dirty="0"/>
              <a:t>, H → </a:t>
            </a:r>
            <a:r>
              <a:rPr lang="en-US" sz="1800" i="1" dirty="0"/>
              <a:t>WW/ZZ/</a:t>
            </a:r>
            <a:r>
              <a:rPr lang="en-US" sz="1800" i="1" dirty="0" err="1"/>
              <a:t>ττ</a:t>
            </a:r>
            <a:r>
              <a:rPr lang="en-US" sz="1800" dirty="0"/>
              <a:t> [</a:t>
            </a:r>
            <a:r>
              <a:rPr lang="en-US" sz="1800" dirty="0">
                <a:hlinkClick r:id="rId5"/>
              </a:rPr>
              <a:t>PAS-TOP-13-017</a:t>
            </a:r>
            <a:r>
              <a:rPr lang="en-US" sz="1800" dirty="0"/>
              <a:t>]</a:t>
            </a:r>
          </a:p>
          <a:p>
            <a:pPr lvl="1"/>
            <a:endParaRPr lang="en-US" sz="1800" dirty="0"/>
          </a:p>
          <a:p>
            <a:r>
              <a:rPr lang="en-US" sz="1800" b="1" dirty="0">
                <a:solidFill>
                  <a:schemeClr val="accent4">
                    <a:lumMod val="50000"/>
                  </a:schemeClr>
                </a:solidFill>
              </a:rPr>
              <a:t>Charged Higgs:</a:t>
            </a:r>
          </a:p>
          <a:p>
            <a:pPr lvl="1"/>
            <a:r>
              <a:rPr lang="en-US" sz="1800" dirty="0"/>
              <a:t>8TeV: Light and heavy charged Higgs in </a:t>
            </a:r>
            <a:r>
              <a:rPr lang="en-US" sz="1800" dirty="0" err="1"/>
              <a:t>tt</a:t>
            </a:r>
            <a:r>
              <a:rPr lang="en-US" sz="1800" dirty="0"/>
              <a:t> decay and produced </a:t>
            </a:r>
            <a:r>
              <a:rPr lang="en-US" sz="1800" dirty="0" smtClean="0"/>
              <a:t>together </a:t>
            </a:r>
            <a:r>
              <a:rPr lang="en-US" sz="1800" dirty="0"/>
              <a:t>with a top, decaying either via H</a:t>
            </a:r>
            <a:r>
              <a:rPr lang="en-US" sz="1800" baseline="30000" dirty="0"/>
              <a:t>+</a:t>
            </a:r>
            <a:r>
              <a:rPr lang="en-US" sz="1800" dirty="0"/>
              <a:t>→</a:t>
            </a:r>
            <a:r>
              <a:rPr lang="en-US" sz="1800" dirty="0" err="1"/>
              <a:t>τν</a:t>
            </a:r>
            <a:r>
              <a:rPr lang="en-US" sz="1800" dirty="0"/>
              <a:t> or H</a:t>
            </a:r>
            <a:r>
              <a:rPr lang="en-US" sz="1800" baseline="30000" dirty="0"/>
              <a:t>+</a:t>
            </a:r>
            <a:r>
              <a:rPr lang="en-US" sz="1800" dirty="0"/>
              <a:t>→</a:t>
            </a:r>
            <a:r>
              <a:rPr lang="en-US" sz="1800" dirty="0" err="1"/>
              <a:t>tb</a:t>
            </a:r>
            <a:r>
              <a:rPr lang="en-US" sz="1800" dirty="0"/>
              <a:t> [</a:t>
            </a:r>
            <a:r>
              <a:rPr lang="en-US" sz="1800" dirty="0">
                <a:hlinkClick r:id="rId6"/>
              </a:rPr>
              <a:t>arXiv:1508.07774</a:t>
            </a:r>
            <a:r>
              <a:rPr lang="en-US" sz="1800" dirty="0"/>
              <a:t>]</a:t>
            </a:r>
          </a:p>
          <a:p>
            <a:pPr lvl="1"/>
            <a:r>
              <a:rPr lang="en-US" sz="1800" dirty="0"/>
              <a:t>7TeV: Light charged Higgs in </a:t>
            </a:r>
            <a:r>
              <a:rPr lang="en-US" sz="1800" dirty="0" err="1"/>
              <a:t>tt</a:t>
            </a:r>
            <a:r>
              <a:rPr lang="en-US" sz="1800" dirty="0"/>
              <a:t> decays: </a:t>
            </a:r>
            <a:r>
              <a:rPr lang="en-US" sz="1800" dirty="0" err="1"/>
              <a:t>t→H</a:t>
            </a:r>
            <a:r>
              <a:rPr lang="en-US" sz="1800" baseline="30000" dirty="0" err="1"/>
              <a:t>+</a:t>
            </a:r>
            <a:r>
              <a:rPr lang="en-US" sz="1800" dirty="0" err="1"/>
              <a:t>b</a:t>
            </a:r>
            <a:r>
              <a:rPr lang="en-US" sz="1800" dirty="0"/>
              <a:t>, H</a:t>
            </a:r>
            <a:r>
              <a:rPr lang="en-US" sz="1800" baseline="30000" dirty="0"/>
              <a:t>+</a:t>
            </a:r>
            <a:r>
              <a:rPr lang="en-US" sz="1800" dirty="0"/>
              <a:t>→</a:t>
            </a:r>
            <a:r>
              <a:rPr lang="en-US" sz="1800" dirty="0" err="1"/>
              <a:t>τν</a:t>
            </a:r>
            <a:r>
              <a:rPr lang="en-US" sz="1800" dirty="0"/>
              <a:t> -</a:t>
            </a:r>
            <a:r>
              <a:rPr lang="el-GR" sz="1800" dirty="0"/>
              <a:t>tanβ</a:t>
            </a:r>
            <a:r>
              <a:rPr lang="el-GR" sz="1800" i="1" dirty="0"/>
              <a:t> </a:t>
            </a:r>
            <a:r>
              <a:rPr lang="en-US" sz="1800" dirty="0"/>
              <a:t>&gt;5  [</a:t>
            </a:r>
            <a:r>
              <a:rPr lang="en-US" sz="1800" dirty="0">
                <a:hlinkClick r:id="rId7"/>
              </a:rPr>
              <a:t>arXiv:1205.5736</a:t>
            </a:r>
            <a:r>
              <a:rPr lang="en-US" sz="1800" dirty="0" smtClean="0"/>
              <a:t>]</a:t>
            </a:r>
            <a:endParaRPr lang="en-US" sz="1800" dirty="0"/>
          </a:p>
        </p:txBody>
      </p:sp>
      <p:grpSp>
        <p:nvGrpSpPr>
          <p:cNvPr id="8" name="Group 7"/>
          <p:cNvGrpSpPr/>
          <p:nvPr/>
        </p:nvGrpSpPr>
        <p:grpSpPr>
          <a:xfrm>
            <a:off x="7347908" y="434969"/>
            <a:ext cx="1438128" cy="564529"/>
            <a:chOff x="7428116" y="301289"/>
            <a:chExt cx="1438128" cy="564529"/>
          </a:xfrm>
        </p:grpSpPr>
        <p:pic>
          <p:nvPicPr>
            <p:cNvPr id="9" name="Picture 8" descr="top_quark.jp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6157" y="301289"/>
              <a:ext cx="630087" cy="564529"/>
            </a:xfrm>
            <a:prstGeom prst="rect">
              <a:avLst/>
            </a:prstGeom>
          </p:spPr>
        </p:pic>
        <p:pic>
          <p:nvPicPr>
            <p:cNvPr id="10" name="Picture 9" descr="higgs_boson_handmade.jpe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8116" y="301289"/>
              <a:ext cx="692489" cy="5645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3959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November 20,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221544" y="1473576"/>
            <a:ext cx="8721932" cy="4822950"/>
          </a:xfrm>
        </p:spPr>
        <p:txBody>
          <a:bodyPr>
            <a:noAutofit/>
          </a:bodyPr>
          <a:lstStyle/>
          <a:p>
            <a:r>
              <a:rPr lang="en-US" sz="1800" b="1" dirty="0" smtClean="0">
                <a:solidFill>
                  <a:schemeClr val="accent3"/>
                </a:solidFill>
              </a:rPr>
              <a:t>Run-2 →  we have 3 years ahead, and </a:t>
            </a:r>
            <a:r>
              <a:rPr lang="en-US" sz="1800" b="1" dirty="0" smtClean="0">
                <a:solidFill>
                  <a:schemeClr val="accent3"/>
                </a:solidFill>
              </a:rPr>
              <a:t>&gt; 100fb</a:t>
            </a:r>
            <a:r>
              <a:rPr lang="en-US" sz="1800" b="1" baseline="30000" dirty="0" smtClean="0">
                <a:solidFill>
                  <a:schemeClr val="accent3"/>
                </a:solidFill>
              </a:rPr>
              <a:t>-</a:t>
            </a:r>
            <a:r>
              <a:rPr lang="en-US" sz="1800" b="1" baseline="30000" dirty="0" smtClean="0">
                <a:solidFill>
                  <a:schemeClr val="accent3"/>
                </a:solidFill>
              </a:rPr>
              <a:t>1 </a:t>
            </a:r>
            <a:r>
              <a:rPr lang="en-US" sz="1800" b="1" dirty="0" smtClean="0">
                <a:solidFill>
                  <a:schemeClr val="accent3"/>
                </a:solidFill>
              </a:rPr>
              <a:t>to look forward to</a:t>
            </a:r>
          </a:p>
          <a:p>
            <a:r>
              <a:rPr lang="en-US" sz="1800" dirty="0">
                <a:solidFill>
                  <a:srgbClr val="000000"/>
                </a:solidFill>
              </a:rPr>
              <a:t>W</a:t>
            </a:r>
            <a:r>
              <a:rPr lang="en-US" sz="1800" dirty="0" smtClean="0">
                <a:solidFill>
                  <a:srgbClr val="000000"/>
                </a:solidFill>
              </a:rPr>
              <a:t>ith the new data:</a:t>
            </a:r>
            <a:endParaRPr lang="en-US" sz="1800" dirty="0">
              <a:solidFill>
                <a:srgbClr val="000000"/>
              </a:solidFill>
            </a:endParaRPr>
          </a:p>
          <a:p>
            <a:pPr lvl="1"/>
            <a:r>
              <a:rPr lang="en-US" sz="1800" dirty="0" smtClean="0"/>
              <a:t>We </a:t>
            </a:r>
            <a:r>
              <a:rPr lang="en-US" sz="1800" dirty="0"/>
              <a:t>will 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scrutinize the top sector in search for new </a:t>
            </a:r>
            <a:r>
              <a:rPr lang="en-US" sz="1800" dirty="0" smtClean="0">
                <a:solidFill>
                  <a:schemeClr val="accent4">
                    <a:lumMod val="75000"/>
                  </a:schemeClr>
                </a:solidFill>
              </a:rPr>
              <a:t>phenomena</a:t>
            </a:r>
          </a:p>
          <a:p>
            <a:pPr lvl="2"/>
            <a:r>
              <a:rPr lang="en-US" sz="1600" dirty="0"/>
              <a:t>R</a:t>
            </a:r>
            <a:r>
              <a:rPr lang="en-US" sz="1600" dirty="0" smtClean="0"/>
              <a:t>are top decays </a:t>
            </a:r>
          </a:p>
          <a:p>
            <a:pPr lvl="2"/>
            <a:r>
              <a:rPr lang="en-US" sz="1600" dirty="0"/>
              <a:t>H</a:t>
            </a:r>
            <a:r>
              <a:rPr lang="en-US" sz="1600" dirty="0" smtClean="0"/>
              <a:t>eavy </a:t>
            </a:r>
            <a:r>
              <a:rPr lang="en-US" sz="1600" dirty="0"/>
              <a:t>resonances decaying to </a:t>
            </a:r>
            <a:r>
              <a:rPr lang="en-US" sz="1600" dirty="0" smtClean="0"/>
              <a:t>top</a:t>
            </a:r>
            <a:endParaRPr lang="en-US" sz="1600" dirty="0"/>
          </a:p>
          <a:p>
            <a:pPr lvl="2"/>
            <a:r>
              <a:rPr lang="en-US" sz="1600" dirty="0"/>
              <a:t>N</a:t>
            </a:r>
            <a:r>
              <a:rPr lang="en-US" sz="1600" dirty="0" smtClean="0"/>
              <a:t>ew </a:t>
            </a:r>
            <a:r>
              <a:rPr lang="en-US" sz="1600" dirty="0"/>
              <a:t>particles produced with </a:t>
            </a:r>
            <a:r>
              <a:rPr lang="en-US" sz="1600" dirty="0" smtClean="0"/>
              <a:t>top </a:t>
            </a:r>
          </a:p>
          <a:p>
            <a:pPr lvl="2"/>
            <a:r>
              <a:rPr lang="en-US" sz="1600" dirty="0"/>
              <a:t>T</a:t>
            </a:r>
            <a:r>
              <a:rPr lang="en-US" sz="1600" dirty="0" smtClean="0"/>
              <a:t>op </a:t>
            </a:r>
            <a:r>
              <a:rPr lang="en-US" sz="1600" dirty="0"/>
              <a:t>partners… </a:t>
            </a:r>
            <a:endParaRPr lang="en-US" sz="1600" dirty="0" smtClean="0"/>
          </a:p>
          <a:p>
            <a:pPr marL="594360" lvl="2" indent="0">
              <a:buNone/>
            </a:pPr>
            <a:endParaRPr lang="en-US" sz="400" dirty="0"/>
          </a:p>
          <a:p>
            <a:pPr lvl="1"/>
            <a:r>
              <a:rPr lang="en-US" sz="1800" dirty="0"/>
              <a:t>The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Higgs will 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</a:rPr>
              <a:t>be fully characterized</a:t>
            </a:r>
          </a:p>
          <a:p>
            <a:pPr lvl="2"/>
            <a:r>
              <a:rPr lang="en-US" sz="1600" dirty="0" smtClean="0"/>
              <a:t>Precision measurements of properties </a:t>
            </a:r>
          </a:p>
          <a:p>
            <a:pPr lvl="2"/>
            <a:r>
              <a:rPr lang="en-US" sz="1600" dirty="0" smtClean="0"/>
              <a:t>And many exotic Higgs scenarios studied</a:t>
            </a:r>
          </a:p>
          <a:p>
            <a:pPr marL="594360" lvl="2" indent="0">
              <a:buNone/>
            </a:pPr>
            <a:endParaRPr lang="en-US" sz="400" dirty="0" smtClean="0"/>
          </a:p>
          <a:p>
            <a:pPr lvl="1"/>
            <a:r>
              <a:rPr lang="en-US" sz="1800" dirty="0" smtClean="0"/>
              <a:t>SM and BSM </a:t>
            </a:r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</a:rPr>
              <a:t>channels with top and Higgs produced together will be explored</a:t>
            </a:r>
          </a:p>
          <a:p>
            <a:pPr lvl="2"/>
            <a:r>
              <a:rPr lang="en-US" sz="1600" dirty="0" smtClean="0">
                <a:solidFill>
                  <a:srgbClr val="000000"/>
                </a:solidFill>
              </a:rPr>
              <a:t>Sensitivity to observe </a:t>
            </a:r>
            <a:r>
              <a:rPr lang="en-US" sz="1600" dirty="0" err="1" smtClean="0">
                <a:solidFill>
                  <a:srgbClr val="000000"/>
                </a:solidFill>
              </a:rPr>
              <a:t>ttH</a:t>
            </a:r>
            <a:r>
              <a:rPr lang="en-US" sz="1600" dirty="0" smtClean="0">
                <a:solidFill>
                  <a:srgbClr val="000000"/>
                </a:solidFill>
              </a:rPr>
              <a:t> </a:t>
            </a:r>
            <a:r>
              <a:rPr lang="en-US" sz="1600" dirty="0" smtClean="0">
                <a:solidFill>
                  <a:srgbClr val="000000"/>
                </a:solidFill>
              </a:rPr>
              <a:t>production will </a:t>
            </a:r>
            <a:r>
              <a:rPr lang="en-US" sz="1600" dirty="0" smtClean="0">
                <a:solidFill>
                  <a:srgbClr val="000000"/>
                </a:solidFill>
              </a:rPr>
              <a:t>be achieved</a:t>
            </a:r>
            <a:endParaRPr lang="en-US" sz="1600" dirty="0">
              <a:solidFill>
                <a:srgbClr val="000000"/>
              </a:solidFill>
            </a:endParaRPr>
          </a:p>
          <a:p>
            <a:pPr lvl="2"/>
            <a:r>
              <a:rPr lang="en-US" sz="1600" dirty="0" smtClean="0">
                <a:solidFill>
                  <a:srgbClr val="000000"/>
                </a:solidFill>
              </a:rPr>
              <a:t>top</a:t>
            </a:r>
            <a:r>
              <a:rPr lang="en-US" sz="1600" dirty="0">
                <a:solidFill>
                  <a:srgbClr val="000000"/>
                </a:solidFill>
              </a:rPr>
              <a:t>-Higgs Yukawa </a:t>
            </a:r>
            <a:r>
              <a:rPr lang="en-US" sz="1600" dirty="0" smtClean="0">
                <a:solidFill>
                  <a:srgbClr val="000000"/>
                </a:solidFill>
              </a:rPr>
              <a:t>coupling measured</a:t>
            </a:r>
          </a:p>
          <a:p>
            <a:pPr lvl="2"/>
            <a:r>
              <a:rPr lang="en-US" sz="1600" dirty="0" smtClean="0">
                <a:solidFill>
                  <a:schemeClr val="tx1"/>
                </a:solidFill>
              </a:rPr>
              <a:t>Exotic searches </a:t>
            </a:r>
            <a:r>
              <a:rPr lang="en-US" sz="1600" dirty="0" smtClean="0"/>
              <a:t>with top and Higgs will become more relevant 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347908" y="434969"/>
            <a:ext cx="1438128" cy="564529"/>
            <a:chOff x="7428116" y="301289"/>
            <a:chExt cx="1438128" cy="564529"/>
          </a:xfrm>
        </p:grpSpPr>
        <p:pic>
          <p:nvPicPr>
            <p:cNvPr id="11" name="Picture 10" descr="top_quark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6157" y="301289"/>
              <a:ext cx="630087" cy="564529"/>
            </a:xfrm>
            <a:prstGeom prst="rect">
              <a:avLst/>
            </a:prstGeom>
          </p:spPr>
        </p:pic>
        <p:pic>
          <p:nvPicPr>
            <p:cNvPr id="12" name="Picture 11" descr="higgs_boson_handmade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8116" y="301289"/>
              <a:ext cx="692489" cy="5645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966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November 20,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The Higgs boson and the Top </a:t>
            </a:r>
            <a:r>
              <a:rPr lang="en-US" sz="1800" dirty="0"/>
              <a:t>quark </a:t>
            </a:r>
            <a:r>
              <a:rPr lang="en-US" sz="1800" dirty="0" smtClean="0"/>
              <a:t>could </a:t>
            </a:r>
            <a:r>
              <a:rPr lang="en-US" sz="1800" dirty="0" smtClean="0"/>
              <a:t>have a role in </a:t>
            </a:r>
            <a:r>
              <a:rPr lang="en-US" sz="1800" dirty="0"/>
              <a:t>the search for new physics </a:t>
            </a:r>
            <a:r>
              <a:rPr lang="en-US" sz="1800" dirty="0" smtClean="0"/>
              <a:t>during Run</a:t>
            </a:r>
            <a:r>
              <a:rPr lang="en-US" sz="1800" dirty="0"/>
              <a:t>-2 and </a:t>
            </a:r>
            <a:r>
              <a:rPr lang="en-US" sz="1800" dirty="0" smtClean="0"/>
              <a:t>beyond → </a:t>
            </a:r>
            <a:r>
              <a:rPr lang="en-US" sz="1800" dirty="0" smtClean="0"/>
              <a:t>also </a:t>
            </a:r>
            <a:r>
              <a:rPr lang="en-US" sz="1800" b="1" dirty="0" smtClean="0">
                <a:solidFill>
                  <a:schemeClr val="accent2">
                    <a:lumMod val="75000"/>
                  </a:schemeClr>
                </a:solidFill>
              </a:rPr>
              <a:t>Top </a:t>
            </a:r>
            <a:r>
              <a:rPr lang="en-US" sz="1800" b="1" dirty="0" smtClean="0">
                <a:solidFill>
                  <a:schemeClr val="accent2">
                    <a:lumMod val="75000"/>
                  </a:schemeClr>
                </a:solidFill>
              </a:rPr>
              <a:t>and Higgs </a:t>
            </a:r>
            <a:r>
              <a:rPr lang="en-US" sz="1800" dirty="0" smtClean="0"/>
              <a:t>together</a:t>
            </a:r>
          </a:p>
          <a:p>
            <a:endParaRPr lang="en-US" sz="1800" dirty="0" smtClean="0"/>
          </a:p>
          <a:p>
            <a:r>
              <a:rPr lang="en-US" sz="1800" dirty="0"/>
              <a:t>We are entering in a precision era for </a:t>
            </a:r>
            <a:r>
              <a:rPr lang="en-US" sz="1800" dirty="0" smtClean="0"/>
              <a:t>Higgs</a:t>
            </a:r>
            <a:endParaRPr lang="en-US" sz="1800" dirty="0"/>
          </a:p>
          <a:p>
            <a:pPr lvl="1"/>
            <a:r>
              <a:rPr lang="en-US" sz="1800" dirty="0"/>
              <a:t>N</a:t>
            </a:r>
            <a:r>
              <a:rPr lang="en-US" sz="1800" dirty="0" smtClean="0"/>
              <a:t>ew </a:t>
            </a:r>
            <a:r>
              <a:rPr lang="en-US" sz="1800" dirty="0"/>
              <a:t>physics could be hiding in deviations </a:t>
            </a:r>
            <a:r>
              <a:rPr lang="en-US" sz="1800" dirty="0" smtClean="0"/>
              <a:t>with respect to </a:t>
            </a:r>
            <a:r>
              <a:rPr lang="en-US" sz="1800" dirty="0"/>
              <a:t>the </a:t>
            </a:r>
            <a:r>
              <a:rPr lang="en-US" sz="1800" dirty="0" smtClean="0"/>
              <a:t>SM </a:t>
            </a:r>
          </a:p>
          <a:p>
            <a:pPr lvl="1"/>
            <a:r>
              <a:rPr lang="en-US" sz="1800" dirty="0" smtClean="0"/>
              <a:t>So far, </a:t>
            </a:r>
            <a:r>
              <a:rPr lang="en-US" sz="1800" b="1" dirty="0" smtClean="0">
                <a:solidFill>
                  <a:schemeClr val="accent4">
                    <a:lumMod val="75000"/>
                  </a:schemeClr>
                </a:solidFill>
              </a:rPr>
              <a:t>everything consistent with the </a:t>
            </a:r>
            <a:r>
              <a:rPr lang="en-US" sz="1800" b="1" dirty="0" smtClean="0">
                <a:solidFill>
                  <a:schemeClr val="accent4">
                    <a:lumMod val="75000"/>
                  </a:schemeClr>
                </a:solidFill>
              </a:rPr>
              <a:t>predictions</a:t>
            </a:r>
            <a:endParaRPr lang="en-US" sz="1800" b="1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lvl="1"/>
            <a:endParaRPr lang="en-US" sz="1800" dirty="0" smtClean="0"/>
          </a:p>
          <a:p>
            <a:r>
              <a:rPr lang="en-US" sz="1800" dirty="0" smtClean="0"/>
              <a:t>The </a:t>
            </a:r>
            <a:r>
              <a:rPr lang="en-US" sz="1800" dirty="0"/>
              <a:t>LHC continues being very powerful for top </a:t>
            </a:r>
            <a:r>
              <a:rPr lang="en-US" sz="1800" dirty="0" smtClean="0"/>
              <a:t>physics</a:t>
            </a:r>
          </a:p>
          <a:p>
            <a:pPr lvl="1"/>
            <a:r>
              <a:rPr lang="en-US" sz="1800" dirty="0" smtClean="0"/>
              <a:t>Unprecedented precision in Run-1</a:t>
            </a:r>
          </a:p>
          <a:p>
            <a:pPr lvl="1"/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W</a:t>
            </a:r>
            <a:r>
              <a:rPr lang="en-US" sz="1800" b="1" dirty="0" smtClean="0">
                <a:solidFill>
                  <a:schemeClr val="accent1">
                    <a:lumMod val="75000"/>
                  </a:schemeClr>
                </a:solidFill>
              </a:rPr>
              <a:t>ith the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first Run-2 </a:t>
            </a:r>
            <a:r>
              <a:rPr lang="en-US" sz="1800" b="1" dirty="0" smtClean="0">
                <a:solidFill>
                  <a:schemeClr val="accent1">
                    <a:lumMod val="75000"/>
                  </a:schemeClr>
                </a:solidFill>
              </a:rPr>
              <a:t>data </a:t>
            </a:r>
            <a:r>
              <a:rPr lang="en-US" sz="1800" b="1" dirty="0" err="1" smtClean="0">
                <a:solidFill>
                  <a:schemeClr val="accent1">
                    <a:lumMod val="75000"/>
                  </a:schemeClr>
                </a:solidFill>
              </a:rPr>
              <a:t>tt</a:t>
            </a:r>
            <a:r>
              <a:rPr lang="en-US" sz="18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and single </a:t>
            </a:r>
            <a:r>
              <a:rPr lang="en-US" sz="1800" b="1" dirty="0" smtClean="0">
                <a:solidFill>
                  <a:schemeClr val="accent1">
                    <a:lumMod val="75000"/>
                  </a:schemeClr>
                </a:solidFill>
              </a:rPr>
              <a:t>top t-channel were already studied </a:t>
            </a:r>
          </a:p>
          <a:p>
            <a:endParaRPr lang="en-US" sz="1800" dirty="0" smtClean="0"/>
          </a:p>
          <a:p>
            <a:r>
              <a:rPr lang="en-US" sz="1800" b="1" dirty="0">
                <a:solidFill>
                  <a:schemeClr val="accent3">
                    <a:lumMod val="75000"/>
                  </a:schemeClr>
                </a:solidFill>
              </a:rPr>
              <a:t>S</a:t>
            </a:r>
            <a:r>
              <a:rPr lang="en-US" sz="1800" b="1" dirty="0" smtClean="0">
                <a:solidFill>
                  <a:schemeClr val="accent3">
                    <a:lumMod val="75000"/>
                  </a:schemeClr>
                </a:solidFill>
              </a:rPr>
              <a:t>ignatures with top and Higgs could be 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</a:rPr>
              <a:t>key to future </a:t>
            </a:r>
            <a:r>
              <a:rPr lang="en-US" sz="1800" b="1" dirty="0" smtClean="0">
                <a:solidFill>
                  <a:schemeClr val="accent3">
                    <a:lumMod val="75000"/>
                  </a:schemeClr>
                </a:solidFill>
              </a:rPr>
              <a:t>discoveries</a:t>
            </a:r>
          </a:p>
          <a:p>
            <a:pPr lvl="1"/>
            <a:r>
              <a:rPr lang="en-US" sz="1800" dirty="0" smtClean="0">
                <a:solidFill>
                  <a:schemeClr val="accent3">
                    <a:lumMod val="75000"/>
                  </a:schemeClr>
                </a:solidFill>
              </a:rPr>
              <a:t>First analyses in place during Run-1, will only be sensitive with Run-2 data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347908" y="434969"/>
            <a:ext cx="1438128" cy="564529"/>
            <a:chOff x="7428116" y="301289"/>
            <a:chExt cx="1438128" cy="564529"/>
          </a:xfrm>
        </p:grpSpPr>
        <p:pic>
          <p:nvPicPr>
            <p:cNvPr id="10" name="Picture 9" descr="top_quark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6157" y="301289"/>
              <a:ext cx="630087" cy="564529"/>
            </a:xfrm>
            <a:prstGeom prst="rect">
              <a:avLst/>
            </a:prstGeom>
          </p:spPr>
        </p:pic>
        <p:pic>
          <p:nvPicPr>
            <p:cNvPr id="11" name="Picture 10" descr="higgs_boson_handmade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8116" y="301289"/>
              <a:ext cx="692489" cy="5645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7527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and Higgs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November 20,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01752" y="1541478"/>
            <a:ext cx="4751511" cy="4572000"/>
          </a:xfrm>
        </p:spPr>
        <p:txBody>
          <a:bodyPr>
            <a:noAutofit/>
          </a:bodyPr>
          <a:lstStyle/>
          <a:p>
            <a:r>
              <a:rPr lang="en-US" sz="1800" dirty="0" smtClean="0"/>
              <a:t>Top and Higgs are </a:t>
            </a:r>
            <a:r>
              <a:rPr lang="en-US" sz="1800" u="sng" dirty="0" smtClean="0"/>
              <a:t>deeply related</a:t>
            </a:r>
            <a:endParaRPr lang="en-US" sz="1800" dirty="0" smtClean="0"/>
          </a:p>
          <a:p>
            <a:endParaRPr lang="en-US" sz="1100" dirty="0" smtClean="0"/>
          </a:p>
          <a:p>
            <a:pPr lvl="1"/>
            <a:r>
              <a:rPr lang="en-US" sz="1800" dirty="0" smtClean="0"/>
              <a:t>The measurement of </a:t>
            </a:r>
            <a:r>
              <a:rPr lang="en-US" sz="1800" b="1" dirty="0" smtClean="0"/>
              <a:t>the top </a:t>
            </a:r>
            <a:r>
              <a:rPr lang="en-US" sz="1800" b="1" dirty="0"/>
              <a:t>quark </a:t>
            </a:r>
            <a:r>
              <a:rPr lang="en-US" sz="1800" b="1" dirty="0" smtClean="0"/>
              <a:t>mass</a:t>
            </a:r>
            <a:r>
              <a:rPr lang="en-US" sz="1800" dirty="0" smtClean="0"/>
              <a:t>, together with the</a:t>
            </a:r>
            <a:r>
              <a:rPr lang="en-US" sz="1800" dirty="0"/>
              <a:t> </a:t>
            </a:r>
            <a:r>
              <a:rPr lang="en-US" sz="1800" dirty="0" smtClean="0"/>
              <a:t>W</a:t>
            </a:r>
            <a:r>
              <a:rPr lang="en-US" sz="1800" dirty="0"/>
              <a:t> </a:t>
            </a:r>
            <a:r>
              <a:rPr lang="en-US" sz="1800" dirty="0" smtClean="0"/>
              <a:t>boson mass places </a:t>
            </a:r>
            <a:r>
              <a:rPr lang="en-US" sz="1800" b="1" dirty="0" smtClean="0">
                <a:solidFill>
                  <a:schemeClr val="accent4">
                    <a:lumMod val="75000"/>
                  </a:schemeClr>
                </a:solidFill>
              </a:rPr>
              <a:t>constraints on the </a:t>
            </a:r>
            <a:r>
              <a:rPr lang="en-US" sz="1800" b="1" dirty="0">
                <a:solidFill>
                  <a:schemeClr val="accent4">
                    <a:lumMod val="75000"/>
                  </a:schemeClr>
                </a:solidFill>
              </a:rPr>
              <a:t>mass of the Standard Model Higgs </a:t>
            </a:r>
            <a:r>
              <a:rPr lang="en-US" sz="1800" b="1" dirty="0" smtClean="0">
                <a:solidFill>
                  <a:schemeClr val="accent4">
                    <a:lumMod val="75000"/>
                  </a:schemeClr>
                </a:solidFill>
              </a:rPr>
              <a:t>boson</a:t>
            </a:r>
          </a:p>
          <a:p>
            <a:pPr lvl="1"/>
            <a:endParaRPr lang="en-US" sz="1100" dirty="0" smtClean="0"/>
          </a:p>
          <a:p>
            <a:pPr lvl="1"/>
            <a:r>
              <a:rPr lang="en-US" sz="1800" dirty="0"/>
              <a:t>A precise measurement of the </a:t>
            </a:r>
            <a:r>
              <a:rPr lang="en-US" sz="1800" dirty="0" smtClean="0"/>
              <a:t>mass of the Higgs and the mass of the top allows </a:t>
            </a:r>
            <a:r>
              <a:rPr lang="en-US" sz="1800" dirty="0"/>
              <a:t>conclusions regarding the fate of the Universe via the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analysis of the vacuum </a:t>
            </a:r>
            <a:r>
              <a:rPr lang="en-US" sz="1800" b="1" dirty="0" smtClean="0">
                <a:solidFill>
                  <a:schemeClr val="accent1">
                    <a:lumMod val="75000"/>
                  </a:schemeClr>
                </a:solidFill>
              </a:rPr>
              <a:t>stability</a:t>
            </a:r>
          </a:p>
          <a:p>
            <a:pPr lvl="1"/>
            <a:endParaRPr lang="en-US" sz="1100" dirty="0"/>
          </a:p>
          <a:p>
            <a:pPr lvl="1"/>
            <a:r>
              <a:rPr lang="en-US" sz="1800" b="1" dirty="0" smtClean="0">
                <a:solidFill>
                  <a:schemeClr val="accent2">
                    <a:lumMod val="50000"/>
                  </a:schemeClr>
                </a:solidFill>
              </a:rPr>
              <a:t>The coupling </a:t>
            </a:r>
            <a:r>
              <a:rPr lang="en-US" sz="1800" b="1" dirty="0">
                <a:solidFill>
                  <a:schemeClr val="accent2">
                    <a:lumMod val="50000"/>
                  </a:schemeClr>
                </a:solidFill>
              </a:rPr>
              <a:t>of the Higgs </a:t>
            </a:r>
            <a:r>
              <a:rPr lang="en-US" sz="1800" b="1" dirty="0" smtClean="0">
                <a:solidFill>
                  <a:schemeClr val="accent2">
                    <a:lumMod val="50000"/>
                  </a:schemeClr>
                </a:solidFill>
              </a:rPr>
              <a:t>to </a:t>
            </a:r>
            <a:r>
              <a:rPr lang="en-US" sz="1800" b="1" dirty="0">
                <a:solidFill>
                  <a:schemeClr val="accent2">
                    <a:lumMod val="50000"/>
                  </a:schemeClr>
                </a:solidFill>
              </a:rPr>
              <a:t>top quarks </a:t>
            </a:r>
            <a:r>
              <a:rPr lang="en-US" sz="1800" b="1" dirty="0" smtClean="0">
                <a:solidFill>
                  <a:schemeClr val="accent2">
                    <a:lumMod val="50000"/>
                  </a:schemeClr>
                </a:solidFill>
              </a:rPr>
              <a:t>is very strong </a:t>
            </a:r>
            <a:r>
              <a:rPr lang="en-US" sz="1800" dirty="0" smtClean="0"/>
              <a:t>in the SM and </a:t>
            </a:r>
            <a:r>
              <a:rPr lang="en-US" sz="1800" dirty="0" smtClean="0"/>
              <a:t>suggest a </a:t>
            </a:r>
            <a:r>
              <a:rPr lang="en-US" sz="1800" dirty="0"/>
              <a:t>special role in the electroweak </a:t>
            </a:r>
            <a:r>
              <a:rPr lang="en-US" sz="1800" dirty="0" smtClean="0"/>
              <a:t>breaking</a:t>
            </a:r>
            <a:r>
              <a:rPr lang="en-US" sz="1800" dirty="0"/>
              <a:t> </a:t>
            </a:r>
            <a:r>
              <a:rPr lang="en-US" sz="1800" dirty="0" smtClean="0"/>
              <a:t>mechanism </a:t>
            </a:r>
            <a:r>
              <a:rPr lang="en-US" sz="1800" dirty="0"/>
              <a:t>and in its possible </a:t>
            </a:r>
            <a:r>
              <a:rPr lang="en-US" sz="1800" dirty="0" smtClean="0"/>
              <a:t>extensions</a:t>
            </a:r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529" y="1541478"/>
            <a:ext cx="3100190" cy="206772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rot="5400000">
            <a:off x="8345430" y="1727004"/>
            <a:ext cx="677821" cy="306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hlinkClick r:id="rId3" action="ppaction://hlinkfile"/>
              </a:rPr>
              <a:t>gfitter</a:t>
            </a:r>
            <a:endParaRPr lang="en-US" sz="1400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2374" y="3700142"/>
            <a:ext cx="3350932" cy="258405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 rot="5400000">
            <a:off x="7246137" y="4633855"/>
            <a:ext cx="266381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sz="1400" dirty="0"/>
              <a:t>Phys. Rev. Lett. 115 (2015) 201802</a:t>
            </a:r>
            <a:endParaRPr lang="en-US" sz="1400" dirty="0" smtClean="0">
              <a:hlinkClick r:id="rId5"/>
            </a:endParaRPr>
          </a:p>
          <a:p>
            <a:pPr algn="ctr"/>
            <a:r>
              <a:rPr lang="en-US" sz="1400" dirty="0" smtClean="0">
                <a:hlinkClick r:id="rId5"/>
              </a:rPr>
              <a:t>arXiv:1507.08833</a:t>
            </a:r>
            <a:endParaRPr lang="en-US" sz="1400" dirty="0" smtClean="0"/>
          </a:p>
          <a:p>
            <a:pPr algn="ctr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40812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</a:t>
            </a:r>
            <a:r>
              <a:rPr lang="en-US" dirty="0" smtClean="0"/>
              <a:t>status</a:t>
            </a:r>
            <a:r>
              <a:rPr lang="en-US" dirty="0" smtClean="0"/>
              <a:t> </a:t>
            </a:r>
            <a:r>
              <a:rPr lang="en-US" dirty="0" smtClean="0"/>
              <a:t>of the LHC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November 20,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84708" y="4371474"/>
            <a:ext cx="8503920" cy="1818105"/>
          </a:xfrm>
        </p:spPr>
        <p:txBody>
          <a:bodyPr>
            <a:noAutofit/>
          </a:bodyPr>
          <a:lstStyle/>
          <a:p>
            <a:pPr marL="274320" lvl="1">
              <a:buClr>
                <a:schemeClr val="accent1"/>
              </a:buClr>
              <a:buSzPct val="85000"/>
              <a:buFont typeface="Wingdings 2"/>
              <a:buChar char=""/>
            </a:pPr>
            <a:r>
              <a:rPr lang="en-US" sz="1800" b="1" dirty="0" smtClean="0"/>
              <a:t>The Run-1 dataset is still being analyzed </a:t>
            </a:r>
            <a:endParaRPr lang="en-US" sz="1800" b="1" dirty="0"/>
          </a:p>
          <a:p>
            <a:pPr lvl="1"/>
            <a:r>
              <a:rPr lang="en-US" sz="1800" dirty="0" smtClean="0"/>
              <a:t>5.1 </a:t>
            </a:r>
            <a:r>
              <a:rPr lang="en-US" sz="1800" dirty="0"/>
              <a:t>fb</a:t>
            </a:r>
            <a:r>
              <a:rPr lang="en-US" sz="1800" baseline="30000" dirty="0"/>
              <a:t>−1</a:t>
            </a:r>
            <a:r>
              <a:rPr lang="en-US" sz="1800" dirty="0"/>
              <a:t> at 7 TeV and up to 19.7 fb</a:t>
            </a:r>
            <a:r>
              <a:rPr lang="en-US" sz="1800" baseline="30000" dirty="0"/>
              <a:t>−1</a:t>
            </a:r>
            <a:r>
              <a:rPr lang="en-US" sz="1800" dirty="0"/>
              <a:t> at 8 TeV </a:t>
            </a:r>
            <a:endParaRPr lang="en-US" sz="1800" dirty="0" smtClean="0"/>
          </a:p>
          <a:p>
            <a:pPr lvl="1"/>
            <a:r>
              <a:rPr lang="en-US" sz="1800" dirty="0" smtClean="0"/>
              <a:t>Higgs: Not only observation, also the first characterization of its properties</a:t>
            </a:r>
          </a:p>
          <a:p>
            <a:r>
              <a:rPr lang="en-US" sz="1800" b="1" dirty="0" smtClean="0"/>
              <a:t>The first Run-2 results are arriving</a:t>
            </a:r>
          </a:p>
          <a:p>
            <a:pPr lvl="1"/>
            <a:r>
              <a:rPr lang="en-US" sz="1800" dirty="0" smtClean="0"/>
              <a:t>Top results </a:t>
            </a:r>
            <a:r>
              <a:rPr lang="en-US" sz="1800" dirty="0" smtClean="0"/>
              <a:t>already did! → stay </a:t>
            </a:r>
            <a:r>
              <a:rPr lang="en-US" sz="1800" dirty="0" smtClean="0"/>
              <a:t>tuned for </a:t>
            </a:r>
            <a:r>
              <a:rPr lang="en-US" sz="1800" dirty="0" err="1" smtClean="0"/>
              <a:t>Moriond</a:t>
            </a:r>
            <a:r>
              <a:rPr lang="en-US" sz="1800" dirty="0" smtClean="0"/>
              <a:t> 2016</a:t>
            </a: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32" y="1447147"/>
            <a:ext cx="3774329" cy="2830747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025656" y="1583547"/>
            <a:ext cx="4722867" cy="258681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/>
              <a:buChar char="•"/>
            </a:pPr>
            <a:r>
              <a:rPr lang="en-US" sz="1800" dirty="0"/>
              <a:t>We have entered a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new energy regime</a:t>
            </a:r>
            <a:r>
              <a:rPr lang="en-US" sz="1800" dirty="0"/>
              <a:t> </a:t>
            </a:r>
          </a:p>
          <a:p>
            <a:pPr marL="285750" indent="-285750" algn="just">
              <a:buFont typeface="Arial"/>
              <a:buChar char="•"/>
            </a:pPr>
            <a:r>
              <a:rPr lang="en-US" sz="1800" dirty="0"/>
              <a:t>The LHC started running again this </a:t>
            </a:r>
            <a:r>
              <a:rPr lang="en-US" sz="1800" dirty="0" smtClean="0"/>
              <a:t>year</a:t>
            </a:r>
          </a:p>
          <a:p>
            <a:pPr marL="274320" lvl="1" indent="0" algn="just">
              <a:buNone/>
            </a:pPr>
            <a:r>
              <a:rPr lang="en-US" sz="1800" dirty="0" smtClean="0"/>
              <a:t>→ </a:t>
            </a:r>
            <a:r>
              <a:rPr lang="en-US" sz="1800" b="1" dirty="0"/>
              <a:t>t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</a:rPr>
              <a:t>he 2015 </a:t>
            </a:r>
            <a:r>
              <a:rPr lang="en-US" sz="1800" b="1" dirty="0" err="1">
                <a:solidFill>
                  <a:schemeClr val="accent3">
                    <a:lumMod val="75000"/>
                  </a:schemeClr>
                </a:solidFill>
              </a:rPr>
              <a:t>pp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</a:rPr>
              <a:t> run </a:t>
            </a:r>
            <a:r>
              <a:rPr lang="en-US" sz="1800" b="1" dirty="0"/>
              <a:t>at 13TeV</a:t>
            </a: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</a:rPr>
              <a:t> ended </a:t>
            </a:r>
            <a:r>
              <a:rPr lang="en-US" sz="1800" b="1" dirty="0" smtClean="0">
                <a:solidFill>
                  <a:schemeClr val="accent3">
                    <a:lumMod val="75000"/>
                  </a:schemeClr>
                </a:solidFill>
              </a:rPr>
              <a:t>Nov. 4</a:t>
            </a:r>
            <a:r>
              <a:rPr lang="en-US" sz="1800" b="1" baseline="30000" dirty="0" smtClean="0">
                <a:solidFill>
                  <a:schemeClr val="accent3">
                    <a:lumMod val="75000"/>
                  </a:schemeClr>
                </a:solidFill>
              </a:rPr>
              <a:t>th</a:t>
            </a:r>
            <a:r>
              <a:rPr lang="en-US" sz="1800" b="1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endParaRPr lang="en-US" sz="18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Though the full potential of Run-2 is still ahead of </a:t>
            </a:r>
            <a:r>
              <a:rPr lang="en-US" sz="1800" dirty="0" smtClean="0">
                <a:solidFill>
                  <a:schemeClr val="accent3">
                    <a:lumMod val="75000"/>
                  </a:schemeClr>
                </a:solidFill>
              </a:rPr>
              <a:t>us</a:t>
            </a:r>
            <a:endParaRPr lang="en-US" sz="1800" dirty="0">
              <a:solidFill>
                <a:schemeClr val="accent3">
                  <a:lumMod val="75000"/>
                </a:schemeClr>
              </a:solidFill>
            </a:endParaRPr>
          </a:p>
          <a:p>
            <a:pPr marL="560070" lvl="1" indent="-285750" algn="just">
              <a:buFont typeface="Arial"/>
              <a:buChar char="•"/>
            </a:pPr>
            <a:r>
              <a:rPr lang="en-US" sz="1800" dirty="0" smtClean="0">
                <a:solidFill>
                  <a:schemeClr val="accent3">
                    <a:lumMod val="75000"/>
                  </a:schemeClr>
                </a:solidFill>
              </a:rPr>
              <a:t>the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LHC already delivered </a:t>
            </a:r>
            <a:r>
              <a:rPr lang="en-US" sz="1800" b="1" dirty="0">
                <a:solidFill>
                  <a:schemeClr val="accent4">
                    <a:lumMod val="75000"/>
                  </a:schemeClr>
                </a:solidFill>
              </a:rPr>
              <a:t>4fb</a:t>
            </a:r>
            <a:r>
              <a:rPr lang="en-US" sz="1800" b="1" baseline="30000" dirty="0">
                <a:solidFill>
                  <a:schemeClr val="accent4">
                    <a:lumMod val="75000"/>
                  </a:schemeClr>
                </a:solidFill>
              </a:rPr>
              <a:t>-1 </a:t>
            </a:r>
            <a:r>
              <a:rPr lang="en-US" sz="1800" b="1" dirty="0">
                <a:solidFill>
                  <a:schemeClr val="accent4">
                    <a:lumMod val="75000"/>
                  </a:schemeClr>
                </a:solidFill>
              </a:rPr>
              <a:t>of integrated </a:t>
            </a:r>
            <a:r>
              <a:rPr lang="en-US" sz="1800" b="1" dirty="0" smtClean="0">
                <a:solidFill>
                  <a:schemeClr val="accent4">
                    <a:lumMod val="75000"/>
                  </a:schemeClr>
                </a:solidFill>
              </a:rPr>
              <a:t>luminosity</a:t>
            </a:r>
            <a:endParaRPr lang="en-US" sz="1800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406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85800" y="2640744"/>
            <a:ext cx="7772400" cy="1311073"/>
          </a:xfrm>
          <a:prstGeom prst="rect">
            <a:avLst/>
          </a:prstGeom>
        </p:spPr>
        <p:txBody>
          <a:bodyPr/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Higgs physics at the LHC today</a:t>
            </a:r>
            <a:endParaRPr lang="en-US" dirty="0"/>
          </a:p>
        </p:txBody>
      </p:sp>
      <p:pic>
        <p:nvPicPr>
          <p:cNvPr id="6" name="Picture 5" descr="higgs_boson_handmad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876" y="3706303"/>
            <a:ext cx="1076671" cy="8777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601364" y="3323603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The Run-1 legacy</a:t>
            </a:r>
            <a:endParaRPr lang="en-US" sz="1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850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Higgs searches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November 20,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The start of the Run</a:t>
            </a:r>
            <a:r>
              <a:rPr lang="en-US" sz="1800" dirty="0"/>
              <a:t>-1 </a:t>
            </a:r>
            <a:r>
              <a:rPr lang="en-US" sz="1800" dirty="0" smtClean="0"/>
              <a:t>found us looking </a:t>
            </a:r>
            <a:r>
              <a:rPr lang="en-US" sz="1800" dirty="0"/>
              <a:t>for the Higgs everywhere </a:t>
            </a:r>
            <a:r>
              <a:rPr lang="en-US" sz="1800" dirty="0" smtClean="0"/>
              <a:t>→ we performed a </a:t>
            </a:r>
            <a:r>
              <a:rPr lang="en-US" sz="1800" b="1" dirty="0" smtClean="0">
                <a:solidFill>
                  <a:srgbClr val="066FB1"/>
                </a:solidFill>
              </a:rPr>
              <a:t>full </a:t>
            </a:r>
            <a:r>
              <a:rPr lang="en-US" sz="1800" b="1" dirty="0">
                <a:solidFill>
                  <a:srgbClr val="066FB1"/>
                </a:solidFill>
              </a:rPr>
              <a:t>mass scan </a:t>
            </a:r>
            <a:r>
              <a:rPr lang="en-US" sz="1800" b="1" dirty="0" smtClean="0">
                <a:solidFill>
                  <a:srgbClr val="066FB1"/>
                </a:solidFill>
              </a:rPr>
              <a:t>from the </a:t>
            </a:r>
            <a:r>
              <a:rPr lang="en-US" sz="1800" b="1" dirty="0">
                <a:solidFill>
                  <a:srgbClr val="066FB1"/>
                </a:solidFill>
              </a:rPr>
              <a:t>LEP limit of 114.4 until above 600GeV</a:t>
            </a:r>
          </a:p>
          <a:p>
            <a:r>
              <a:rPr lang="en-US" sz="1800" dirty="0" smtClean="0"/>
              <a:t>And </a:t>
            </a:r>
            <a:r>
              <a:rPr lang="en-US" sz="1800" u="sng" dirty="0" smtClean="0"/>
              <a:t>we found it </a:t>
            </a:r>
            <a:r>
              <a:rPr lang="en-US" sz="1800" dirty="0" smtClean="0"/>
              <a:t>→ We </a:t>
            </a:r>
            <a:r>
              <a:rPr lang="en-US" sz="1800" dirty="0"/>
              <a:t>observed it with different levels of confidence, in a variety of decay channels, exploiting all possible production modes</a:t>
            </a:r>
          </a:p>
          <a:p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72" y="2911270"/>
            <a:ext cx="3917380" cy="3466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016" y="2911270"/>
            <a:ext cx="1904652" cy="821301"/>
          </a:xfrm>
          <a:prstGeom prst="rect">
            <a:avLst/>
          </a:prstGeom>
          <a:ln>
            <a:solidFill>
              <a:srgbClr val="3B3B3B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675" y="4458350"/>
            <a:ext cx="1030214" cy="540282"/>
          </a:xfrm>
          <a:prstGeom prst="rect">
            <a:avLst/>
          </a:prstGeom>
          <a:ln>
            <a:solidFill>
              <a:srgbClr val="3B3B3B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675" y="5316006"/>
            <a:ext cx="1285818" cy="545436"/>
          </a:xfrm>
          <a:prstGeom prst="rect">
            <a:avLst/>
          </a:prstGeom>
          <a:ln>
            <a:solidFill>
              <a:srgbClr val="3B3B3B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628" y="5316006"/>
            <a:ext cx="1035298" cy="545436"/>
          </a:xfrm>
          <a:prstGeom prst="rect">
            <a:avLst/>
          </a:prstGeom>
          <a:ln>
            <a:solidFill>
              <a:srgbClr val="3B3B3B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8646" y="2896840"/>
            <a:ext cx="3578406" cy="3466920"/>
          </a:xfrm>
          <a:prstGeom prst="rect">
            <a:avLst/>
          </a:prstGeom>
        </p:spPr>
      </p:pic>
      <p:pic>
        <p:nvPicPr>
          <p:cNvPr id="12" name="Picture 11" descr="higgs_boson_handmade.jpe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001" y="228600"/>
            <a:ext cx="1076671" cy="87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37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Channels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November 20,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F7A4D-B7C2-A740-8470-9126CE2B1C69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62" y="2102376"/>
            <a:ext cx="4233588" cy="268393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72447" y="1578355"/>
            <a:ext cx="21964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r-TR" sz="1400" dirty="0" err="1"/>
              <a:t>Eur</a:t>
            </a:r>
            <a:r>
              <a:rPr lang="tr-TR" sz="1400" dirty="0"/>
              <a:t>. </a:t>
            </a:r>
            <a:r>
              <a:rPr lang="tr-TR" sz="1400" dirty="0" err="1"/>
              <a:t>Phys</a:t>
            </a:r>
            <a:r>
              <a:rPr lang="tr-TR" sz="1400" dirty="0"/>
              <a:t>. J. C 75 (2015) 212</a:t>
            </a:r>
            <a:endParaRPr lang="en-US" sz="1400" dirty="0" smtClean="0">
              <a:hlinkClick r:id="rId3"/>
            </a:endParaRPr>
          </a:p>
          <a:p>
            <a:pPr algn="ctr"/>
            <a:r>
              <a:rPr lang="en-US" sz="1400" dirty="0" smtClean="0">
                <a:hlinkClick r:id="rId3"/>
              </a:rPr>
              <a:t>arXiv:1412.8662</a:t>
            </a:r>
            <a:endParaRPr lang="en-US" sz="14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449" y="1888515"/>
            <a:ext cx="3680869" cy="332176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840405" y="1365295"/>
            <a:ext cx="24535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Phys. Rev. D 89 (2014) 092007</a:t>
            </a:r>
            <a:endParaRPr lang="en-US" sz="1400" dirty="0" smtClean="0">
              <a:hlinkClick r:id="rId5"/>
            </a:endParaRPr>
          </a:p>
          <a:p>
            <a:pPr algn="ctr"/>
            <a:r>
              <a:rPr lang="en-US" sz="1400" dirty="0" smtClean="0">
                <a:hlinkClick r:id="rId5"/>
              </a:rPr>
              <a:t>arXiv:1312.5353</a:t>
            </a:r>
            <a:endParaRPr lang="en-US" sz="1400" dirty="0" smtClean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256625" y="2780665"/>
            <a:ext cx="84341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higgs_boson_handmade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001" y="228600"/>
            <a:ext cx="1076671" cy="87772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201056" y="5211456"/>
            <a:ext cx="36767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 → ZZ → </a:t>
            </a:r>
            <a:r>
              <a:rPr lang="en-US" dirty="0" smtClean="0"/>
              <a:t>4l</a:t>
            </a:r>
          </a:p>
          <a:p>
            <a:pPr algn="ctr"/>
            <a:r>
              <a:rPr lang="en-US" dirty="0" smtClean="0"/>
              <a:t>Clear four</a:t>
            </a:r>
            <a:r>
              <a:rPr lang="en-US" dirty="0"/>
              <a:t>-lepton mass peak over a small continuum </a:t>
            </a:r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93752" y="4795697"/>
            <a:ext cx="417993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O</a:t>
            </a:r>
            <a:r>
              <a:rPr lang="en-US" sz="1600" dirty="0" smtClean="0"/>
              <a:t>bserved </a:t>
            </a:r>
            <a:r>
              <a:rPr lang="en-US" sz="1600" dirty="0"/>
              <a:t>and median expected significances of the excesses for each decay </a:t>
            </a:r>
            <a:r>
              <a:rPr lang="en-US" sz="1600" dirty="0" smtClean="0"/>
              <a:t>mode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64335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Lausanne_singletop">
  <a:themeElements>
    <a:clrScheme name="Custom 27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74C6FA"/>
      </a:accent1>
      <a:accent2>
        <a:srgbClr val="FFDA6C"/>
      </a:accent2>
      <a:accent3>
        <a:srgbClr val="523C75"/>
      </a:accent3>
      <a:accent4>
        <a:srgbClr val="83E456"/>
      </a:accent4>
      <a:accent5>
        <a:srgbClr val="9E9273"/>
      </a:accent5>
      <a:accent6>
        <a:srgbClr val="7E848D"/>
      </a:accent6>
      <a:hlink>
        <a:srgbClr val="00C8C3"/>
      </a:hlink>
      <a:folHlink>
        <a:srgbClr val="400080"/>
      </a:folHlink>
    </a:clrScheme>
    <a:fontScheme name="Orbit">
      <a:majorFont>
        <a:latin typeface="Candara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Candara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Lausanne_singletop.thmx</Template>
  <TotalTime>11908</TotalTime>
  <Words>3895</Words>
  <Application>Microsoft Macintosh PowerPoint</Application>
  <PresentationFormat>On-screen Show (4:3)</PresentationFormat>
  <Paragraphs>480</Paragraphs>
  <Slides>45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Lausanne_singletop</vt:lpstr>
      <vt:lpstr>Recent CMS results in top and Higgs physics</vt:lpstr>
      <vt:lpstr>February 24, 1995</vt:lpstr>
      <vt:lpstr>July 4, 2012</vt:lpstr>
      <vt:lpstr>The (in)complete SM picture</vt:lpstr>
      <vt:lpstr>Top and Higgs</vt:lpstr>
      <vt:lpstr>Current status of the LHC</vt:lpstr>
      <vt:lpstr>PowerPoint Presentation</vt:lpstr>
      <vt:lpstr>The Higgs searches</vt:lpstr>
      <vt:lpstr>Main Channels</vt:lpstr>
      <vt:lpstr>Main Channels</vt:lpstr>
      <vt:lpstr>Main Channels</vt:lpstr>
      <vt:lpstr>Main Channels</vt:lpstr>
      <vt:lpstr>Main Channels</vt:lpstr>
      <vt:lpstr>Higgs properties</vt:lpstr>
      <vt:lpstr>Spin and tensor structure</vt:lpstr>
      <vt:lpstr>Exotic spin</vt:lpstr>
      <vt:lpstr>Spin-0: CMS</vt:lpstr>
      <vt:lpstr>Summary of anomalous couplings</vt:lpstr>
      <vt:lpstr>Mass measurement</vt:lpstr>
      <vt:lpstr>Compatibility with SM σ</vt:lpstr>
      <vt:lpstr>Couplings deviations</vt:lpstr>
      <vt:lpstr>LHC mass combination</vt:lpstr>
      <vt:lpstr>LHC combination</vt:lpstr>
      <vt:lpstr>Looks like the SM Higgs from here</vt:lpstr>
      <vt:lpstr>But only more data will tell</vt:lpstr>
      <vt:lpstr>PowerPoint Presentation</vt:lpstr>
      <vt:lpstr>The top quark</vt:lpstr>
      <vt:lpstr>Production and decay</vt:lpstr>
      <vt:lpstr>Dilepton cross section at 13TeV</vt:lpstr>
      <vt:lpstr>l+jets cross section at 13TeV</vt:lpstr>
      <vt:lpstr>Differential distributions</vt:lpstr>
      <vt:lpstr>Single top at 13TeV</vt:lpstr>
      <vt:lpstr>PowerPoint Presentation</vt:lpstr>
      <vt:lpstr>Top - Higgs coupling</vt:lpstr>
      <vt:lpstr>Production: ttH</vt:lpstr>
      <vt:lpstr>Production: ttH</vt:lpstr>
      <vt:lpstr>Production: tHq</vt:lpstr>
      <vt:lpstr>Production: tHq</vt:lpstr>
      <vt:lpstr>Production: tHq</vt:lpstr>
      <vt:lpstr>Production: tHq</vt:lpstr>
      <vt:lpstr>Decay: t→Hq</vt:lpstr>
      <vt:lpstr>Charged Higgs searches</vt:lpstr>
      <vt:lpstr>Ramping up</vt:lpstr>
      <vt:lpstr>What’s next?</vt:lpstr>
      <vt:lpstr>Summary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Recent results</dc:title>
  <dc:creator>Rebeca Gonzalez Suarez</dc:creator>
  <cp:lastModifiedBy>Rebeca Gonzalez Suarez</cp:lastModifiedBy>
  <cp:revision>404</cp:revision>
  <dcterms:created xsi:type="dcterms:W3CDTF">2015-11-10T12:47:12Z</dcterms:created>
  <dcterms:modified xsi:type="dcterms:W3CDTF">2015-11-20T21:15:08Z</dcterms:modified>
</cp:coreProperties>
</file>